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9" r:id="rId3"/>
    <p:sldId id="268" r:id="rId4"/>
    <p:sldId id="270" r:id="rId5"/>
    <p:sldId id="266" r:id="rId6"/>
    <p:sldId id="265" r:id="rId7"/>
    <p:sldId id="26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73" r:id="rId16"/>
    <p:sldId id="279" r:id="rId17"/>
    <p:sldId id="280" r:id="rId18"/>
    <p:sldId id="277" r:id="rId19"/>
    <p:sldId id="275" r:id="rId20"/>
    <p:sldId id="278" r:id="rId21"/>
    <p:sldId id="289" r:id="rId22"/>
    <p:sldId id="282" r:id="rId23"/>
    <p:sldId id="283" r:id="rId24"/>
    <p:sldId id="284" r:id="rId25"/>
    <p:sldId id="285" r:id="rId26"/>
    <p:sldId id="287" r:id="rId27"/>
    <p:sldId id="286" r:id="rId28"/>
    <p:sldId id="281" r:id="rId29"/>
    <p:sldId id="288" r:id="rId30"/>
    <p:sldId id="26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D7D"/>
    <a:srgbClr val="D8B328"/>
    <a:srgbClr val="C56805"/>
    <a:srgbClr val="767171"/>
    <a:srgbClr val="FFC000"/>
    <a:srgbClr val="844500"/>
    <a:srgbClr val="FCD45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6197"/>
  </p:normalViewPr>
  <p:slideViewPr>
    <p:cSldViewPr snapToGrid="0" snapToObjects="1">
      <p:cViewPr varScale="1">
        <p:scale>
          <a:sx n="119" d="100"/>
          <a:sy n="119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FAEF-15EA-D84F-99F8-A275331F2E43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39FDB-30BB-B440-BDBE-EE9C4287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Dipping to a low of ~ 2.3 million in 2006 before making some recovery </a:t>
            </a:r>
          </a:p>
          <a:p>
            <a:endParaRPr lang="en-US" dirty="0"/>
          </a:p>
          <a:p>
            <a:r>
              <a:rPr lang="en-US" dirty="0"/>
              <a:t>Sources: </a:t>
            </a:r>
          </a:p>
          <a:p>
            <a:r>
              <a:rPr lang="en-US" dirty="0"/>
              <a:t>https://</a:t>
            </a:r>
            <a:r>
              <a:rPr lang="en-US" dirty="0" err="1"/>
              <a:t>www.ars.usda.gov</a:t>
            </a:r>
            <a:r>
              <a:rPr lang="en-US" dirty="0"/>
              <a:t>/</a:t>
            </a:r>
            <a:r>
              <a:rPr lang="en-US" dirty="0" err="1"/>
              <a:t>oc</a:t>
            </a:r>
            <a:r>
              <a:rPr lang="en-US" dirty="0"/>
              <a:t>/</a:t>
            </a:r>
            <a:r>
              <a:rPr lang="en-US" dirty="0" err="1"/>
              <a:t>br</a:t>
            </a:r>
            <a:r>
              <a:rPr lang="en-US" dirty="0"/>
              <a:t>/</a:t>
            </a:r>
            <a:r>
              <a:rPr lang="en-US" dirty="0" err="1"/>
              <a:t>ccd</a:t>
            </a:r>
            <a:r>
              <a:rPr lang="en-US" dirty="0"/>
              <a:t>/index/#history</a:t>
            </a:r>
          </a:p>
          <a:p>
            <a:r>
              <a:rPr lang="en-US" dirty="0"/>
              <a:t>https://</a:t>
            </a:r>
            <a:r>
              <a:rPr lang="en-US" dirty="0" err="1"/>
              <a:t>www.intechopen.com</a:t>
            </a:r>
            <a:r>
              <a:rPr lang="en-US" dirty="0"/>
              <a:t>/chapters/50073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1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88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1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2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/pollinator-protection/colony-collapse-disorder#:~:text=Pesticide%20poisoning%20through%20exposure%20to,the%20habitat%20where%20bees%20forage.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www.washingtonpost.com</a:t>
            </a:r>
            <a:r>
              <a:rPr lang="en-US" dirty="0"/>
              <a:t>/news/wonk/wp/2015/07/23/call-off-the-bee-pocalypse-u-s-honeybee-colonies-hit-a-20-year-high/</a:t>
            </a:r>
          </a:p>
          <a:p>
            <a:endParaRPr lang="en-US" dirty="0"/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Alfalfa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Almonds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Asparagus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 sprouts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Buckwheat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Cabbage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Cantaloupe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Cauliflower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Celery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Chestnuts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Chives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Clover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Cranberries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Cucumber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Currants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Eggplant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Flax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Garlic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Gooseberries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Horseradish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Lettuce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Mustard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Onions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Parsley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Plums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Pumpkins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Radishes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Rhubarb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Strawberries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Sunflowers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Sweet potatoes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Turnip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Watermelon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Losses mostly concentrated in the Midwest &amp; South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7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Greater losses in the southwest (new Mexico, Kansas, Arizona) and mid-Atlantic area (Pennsylvania)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losses concentrated in the Midwest, as well as southwest, </a:t>
            </a:r>
            <a:r>
              <a:rPr lang="en-US" dirty="0" err="1"/>
              <a:t>midatlantic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3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loss in the south,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3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1BC1-2B71-9177-36F3-8549B45D3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8C513-5C1C-7ED1-B78A-6FFEAD143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F3E5-261F-D305-8E79-46CCCA5D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6C9C-DEEF-9FB0-E530-5D670A02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897B-C1E6-5E0D-E755-5A0FD952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8CD3-1D04-9448-C505-F8914D0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1C16-EDA5-97B3-43BA-5C6FE70C1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8EE8-923D-8896-6BDE-A7E0C390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76DB-AB1A-ED03-CCCF-C3AB5F5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F363-6FE8-F295-C942-8BA36882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6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FAC53-D2AB-A14C-5594-3600D318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8ED4-F007-C081-904B-D6D8ED7D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F061-66B3-3326-59FC-6D0D422E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41A9-F373-0ECA-79B5-30C56B98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A12A-9FEC-273D-D3FA-3D5BF3E7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6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D488-976E-50F5-24BD-788F6955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573E-4BA0-A2BB-98D2-3D94CEA93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688CB-D03B-1852-9E7C-35967718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A3F2-9960-C0BD-0B7F-97F3425A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F1C3-9506-C7F2-E20E-026A6862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3204-049C-2D73-A8AE-1F4BE18C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55102-778F-8E2D-E758-94489F2A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AE2AD-3EAB-03D5-2E3C-7A34E24D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9CD1-AF7B-5137-1774-6288BE3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BB47-329B-7171-2303-3A669FD6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E52-75E6-16CE-489C-EBDD91C5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A32B-0139-D91B-7B5E-87575CD44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F6018-18E4-168B-6C9A-5C95F958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F2E7F-46CE-EB51-679E-46801C8C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3AA42-7263-1375-6A8F-8846BECE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4638C-FB41-16C8-A5B1-55518307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4CA-375C-BA0A-3801-4AF3F740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E30B7-C7AE-DA49-D9DC-0D3E56832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19-0C67-08CD-6BE0-B2EB400A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A957-B2A3-C965-D38D-9E5CFCBAC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F395B-73C1-F535-7FEE-6F446F91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D2947-6D32-521C-E3B9-C470B4C4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9ABC4-1888-73A0-CB07-B704A8D5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86BCA-DD68-32C8-77E1-2576D98A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850-3C97-C145-BA4C-72A9E2A8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F8548-BEDD-BC78-F7CE-B4838E9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B3E27-CEBE-FBD6-0246-F2111654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10484-BB53-D90D-D237-B9C6F987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3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6685E-E7DE-AC51-6822-FA5BEF30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55240-B1A7-2DDC-CD12-3310A9B0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340D1-2ACA-9E44-1366-A0E28D10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51E7-A750-C7B8-7A9F-FCA95871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736-3489-62A4-0C79-6C989922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76B1D-7CDB-750C-FA2F-10409698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935CC-142D-9C9B-CF74-40A3FCDA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12F7D-9754-84C3-FA6F-42659905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B2BB8-0C58-63FD-7D5E-ABC5A438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9FFA-0728-EF95-1BB5-AEBC5E0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899B1-5FED-F609-300F-70CBC0F28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A25F1-0076-961B-50BB-B0D577F20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823C-979B-8599-1EA7-9779122E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DC424-5D3E-CDD9-EE6D-87D2DA06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B00D-F0BC-1C7B-EC81-50F2A4BD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D3044-CAFB-3A12-9424-63998095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7963-F65B-0BA6-3345-9F1E0E7D9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6D8C-0215-DF6B-E72C-5FE4E15C4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415AA-1A87-5A41-BF39-F83073573BBE}" type="datetimeFigureOut">
              <a:rPr lang="en-US" smtClean="0"/>
              <a:t>5/10/22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6C1F-3F4B-A8B5-E375-55B2EB42C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45DB-5A09-3FD5-BFCE-7670D225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3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microsoft.com/office/2007/relationships/hdphoto" Target="../media/hdphoto1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ag/statewide/time-series/50/tavg/12/4/2015-2022?base_prd=true&amp;begbaseyear=1901&amp;endbaseyear=2000&amp;fbclid=IwAR0agv7-tZQdluJpUc8ErGi8QVyq2BC0VAtW25E6oVks0vIRMp8GjgPVNYY" TargetMode="External"/><Relationship Id="rId2" Type="http://schemas.openxmlformats.org/officeDocument/2006/relationships/hyperlink" Target="https://www.kaggle.com/datasets/kyleahmurphy/nass-honey-bee-20152021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34CBDF-F437-0ABC-1869-BB407A804B11}"/>
              </a:ext>
            </a:extLst>
          </p:cNvPr>
          <p:cNvGrpSpPr/>
          <p:nvPr/>
        </p:nvGrpSpPr>
        <p:grpSpPr>
          <a:xfrm>
            <a:off x="6084441" y="10"/>
            <a:ext cx="6725765" cy="6843692"/>
            <a:chOff x="6084441" y="10"/>
            <a:chExt cx="6725765" cy="6843692"/>
          </a:xfrm>
        </p:grpSpPr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7A158038-95EA-49ED-924A-DF603A2F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15643"/>
            <a:stretch/>
          </p:blipFill>
          <p:spPr>
            <a:xfrm>
              <a:off x="6084441" y="3224822"/>
              <a:ext cx="3467097" cy="3618880"/>
            </a:xfrm>
            <a:prstGeom prst="rect">
              <a:avLst/>
            </a:prstGeom>
          </p:spPr>
        </p:pic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A15A24DA-C34F-87CA-CB60-DC051AA22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9633"/>
            <a:stretch/>
          </p:blipFill>
          <p:spPr>
            <a:xfrm>
              <a:off x="6094308" y="14298"/>
              <a:ext cx="3467097" cy="3900478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5D4DC1AB-DE24-DBA6-F5A2-4187ABC04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9633"/>
            <a:stretch/>
          </p:blipFill>
          <p:spPr>
            <a:xfrm>
              <a:off x="9456166" y="10"/>
              <a:ext cx="3354040" cy="3900478"/>
            </a:xfrm>
            <a:prstGeom prst="rect">
              <a:avLst/>
            </a:prstGeom>
          </p:spPr>
        </p:pic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9F717721-433C-0AE5-97A0-85A88E0C1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25531"/>
            <a:stretch/>
          </p:blipFill>
          <p:spPr>
            <a:xfrm>
              <a:off x="9456166" y="3688090"/>
              <a:ext cx="3354040" cy="3155612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E42CD5-EA6C-0BB6-31B4-6CFE5C53913A}"/>
              </a:ext>
            </a:extLst>
          </p:cNvPr>
          <p:cNvSpPr/>
          <p:nvPr/>
        </p:nvSpPr>
        <p:spPr>
          <a:xfrm>
            <a:off x="-10633" y="18282"/>
            <a:ext cx="6107561" cy="60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E4BC-E537-9B31-84BD-0B4AE801D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5380" y="2827828"/>
            <a:ext cx="3618284" cy="1345720"/>
          </a:xfrm>
          <a:noFill/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080808"/>
                </a:solidFill>
              </a:rPr>
              <a:t>Bee Colonies: </a:t>
            </a:r>
            <a:br>
              <a:rPr lang="en-US" sz="3200" b="1" dirty="0">
                <a:solidFill>
                  <a:srgbClr val="080808"/>
                </a:solidFill>
              </a:rPr>
            </a:br>
            <a:r>
              <a:rPr lang="en-US" sz="3200" b="1" dirty="0">
                <a:solidFill>
                  <a:srgbClr val="080808"/>
                </a:solidFill>
              </a:rPr>
              <a:t>What’s the Recent Buzz?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10964-2CA2-3F46-587F-75DE58F5B24A}"/>
              </a:ext>
            </a:extLst>
          </p:cNvPr>
          <p:cNvSpPr/>
          <p:nvPr/>
        </p:nvSpPr>
        <p:spPr>
          <a:xfrm>
            <a:off x="-1828800" y="7715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17B93-33ED-E25D-4898-5502DA73B577}"/>
              </a:ext>
            </a:extLst>
          </p:cNvPr>
          <p:cNvSpPr/>
          <p:nvPr/>
        </p:nvSpPr>
        <p:spPr>
          <a:xfrm>
            <a:off x="0" y="594436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00E92-7B0A-B333-445B-F09E866EA10A}"/>
              </a:ext>
            </a:extLst>
          </p:cNvPr>
          <p:cNvSpPr txBox="1"/>
          <p:nvPr/>
        </p:nvSpPr>
        <p:spPr>
          <a:xfrm rot="19813707">
            <a:off x="2936760" y="862623"/>
            <a:ext cx="115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zzzz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AFE9B-84F4-5CDA-A0E5-5AC99BA3FDA6}"/>
              </a:ext>
            </a:extLst>
          </p:cNvPr>
          <p:cNvSpPr txBox="1"/>
          <p:nvPr/>
        </p:nvSpPr>
        <p:spPr>
          <a:xfrm rot="21117568">
            <a:off x="1854129" y="1091586"/>
            <a:ext cx="107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zzz</a:t>
            </a:r>
          </a:p>
        </p:txBody>
      </p:sp>
      <p:pic>
        <p:nvPicPr>
          <p:cNvPr id="23" name="Picture 22" descr="A close up of a bee&#10;&#10;Description automatically generated">
            <a:extLst>
              <a:ext uri="{FF2B5EF4-FFF2-40B4-BE49-F238E27FC236}">
                <a16:creationId xmlns:a16="http://schemas.microsoft.com/office/drawing/2014/main" id="{979238E5-E1F8-328C-30E3-829E7694D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4"/>
          <a:stretch/>
        </p:blipFill>
        <p:spPr>
          <a:xfrm>
            <a:off x="-17518" y="1423470"/>
            <a:ext cx="4490413" cy="39688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C36A8F-D2C1-3EA3-5C14-9536B72E6C8B}"/>
              </a:ext>
            </a:extLst>
          </p:cNvPr>
          <p:cNvSpPr/>
          <p:nvPr/>
        </p:nvSpPr>
        <p:spPr>
          <a:xfrm>
            <a:off x="0" y="595184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F977F6C-5CB2-5E30-4693-061381C13DAD}"/>
              </a:ext>
            </a:extLst>
          </p:cNvPr>
          <p:cNvSpPr/>
          <p:nvPr/>
        </p:nvSpPr>
        <p:spPr>
          <a:xfrm>
            <a:off x="4157331" y="1250789"/>
            <a:ext cx="4333020" cy="432926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FA114BA-A16A-85A6-A91C-80858E6A279D}"/>
              </a:ext>
            </a:extLst>
          </p:cNvPr>
          <p:cNvSpPr/>
          <p:nvPr/>
        </p:nvSpPr>
        <p:spPr>
          <a:xfrm>
            <a:off x="3550895" y="604967"/>
            <a:ext cx="5526799" cy="5648066"/>
          </a:xfrm>
          <a:prstGeom prst="diamond">
            <a:avLst/>
          </a:prstGeom>
          <a:noFill/>
          <a:ln w="28575">
            <a:solidFill>
              <a:srgbClr val="767171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8B331-7DA7-4E92-1BEA-2BF6067E7F6F}"/>
              </a:ext>
            </a:extLst>
          </p:cNvPr>
          <p:cNvSpPr txBox="1"/>
          <p:nvPr/>
        </p:nvSpPr>
        <p:spPr>
          <a:xfrm>
            <a:off x="189917" y="5722265"/>
            <a:ext cx="363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Michelle Bui </a:t>
            </a:r>
          </a:p>
          <a:p>
            <a:r>
              <a:rPr lang="en-US" dirty="0"/>
              <a:t>NYC Data Science Academy</a:t>
            </a:r>
          </a:p>
        </p:txBody>
      </p:sp>
    </p:spTree>
    <p:extLst>
      <p:ext uri="{BB962C8B-B14F-4D97-AF65-F5344CB8AC3E}">
        <p14:creationId xmlns:p14="http://schemas.microsoft.com/office/powerpoint/2010/main" val="25282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A3134D-9821-E200-6F17-DB9857723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1582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14299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59740C-49AB-F211-F056-5E177AABB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818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28416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1EC85-A1D9-CB75-5315-873310A0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9977" y="456195"/>
            <a:ext cx="9634090" cy="5945610"/>
          </a:xfrm>
        </p:spPr>
      </p:pic>
    </p:spTree>
    <p:extLst>
      <p:ext uri="{BB962C8B-B14F-4D97-AF65-F5344CB8AC3E}">
        <p14:creationId xmlns:p14="http://schemas.microsoft.com/office/powerpoint/2010/main" val="16438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C0C6C9-40B2-433A-F7CD-65E9BA9A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9561" y="442252"/>
            <a:ext cx="9679273" cy="5973495"/>
          </a:xfrm>
        </p:spPr>
      </p:pic>
    </p:spTree>
    <p:extLst>
      <p:ext uri="{BB962C8B-B14F-4D97-AF65-F5344CB8AC3E}">
        <p14:creationId xmlns:p14="http://schemas.microsoft.com/office/powerpoint/2010/main" val="248091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ABE09F-865F-5320-F0CD-E1EC7495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252" y="479708"/>
            <a:ext cx="9557890" cy="5898583"/>
          </a:xfrm>
        </p:spPr>
      </p:pic>
    </p:spTree>
    <p:extLst>
      <p:ext uri="{BB962C8B-B14F-4D97-AF65-F5344CB8AC3E}">
        <p14:creationId xmlns:p14="http://schemas.microsoft.com/office/powerpoint/2010/main" val="20506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61" b="92717" l="5071" r="93929">
                        <a14:foregroundMark x1="10214" y1="11676" x2="13214" y2="14220"/>
                        <a14:foregroundMark x1="13786" y1="12023" x2="14857" y2="12948"/>
                        <a14:foregroundMark x1="83786" y1="22543" x2="94786" y2="11676"/>
                        <a14:foregroundMark x1="94786" y1="11676" x2="93929" y2="32486"/>
                        <a14:foregroundMark x1="93929" y1="32486" x2="90571" y2="47168"/>
                        <a14:foregroundMark x1="90571" y1="26936" x2="90000" y2="43237"/>
                        <a14:foregroundMark x1="91857" y1="16416" x2="92143" y2="11676"/>
                        <a14:foregroundMark x1="69143" y1="92717" x2="61643" y2="87977"/>
                        <a14:foregroundMark x1="45143" y1="92370" x2="47286" y2="91445"/>
                        <a14:foregroundMark x1="11857" y1="87977" x2="8857" y2="91908"/>
                        <a14:foregroundMark x1="5071" y1="84393" x2="6714" y2="90983"/>
                        <a14:foregroundMark x1="7286" y1="82659" x2="7500" y2="82197"/>
                      </a14:backgroundRemoval>
                    </a14:imgEffect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551"/>
          <a:stretch/>
        </p:blipFill>
        <p:spPr>
          <a:xfrm>
            <a:off x="405504" y="935667"/>
            <a:ext cx="3539176" cy="1995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A261A-205E-B615-FB77-C7CF2FDD0390}"/>
              </a:ext>
            </a:extLst>
          </p:cNvPr>
          <p:cNvSpPr txBox="1"/>
          <p:nvPr/>
        </p:nvSpPr>
        <p:spPr>
          <a:xfrm>
            <a:off x="405504" y="54716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2015</a:t>
            </a:r>
          </a:p>
        </p:txBody>
      </p:sp>
      <p:pic>
        <p:nvPicPr>
          <p:cNvPr id="6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9B3DED-7F11-0E38-E83D-86A086B75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83" b="95954" l="7214" r="92643">
                        <a14:foregroundMark x1="8025" y1="23471" x2="7714" y2="25549"/>
                        <a14:foregroundMark x1="9929" y1="10751" x2="8308" y2="21581"/>
                        <a14:foregroundMark x1="10400" y1="27020" x2="12013" y2="27904"/>
                        <a14:foregroundMark x1="7714" y1="25549" x2="9442" y2="26496"/>
                        <a14:foregroundMark x1="14670" y1="23193" x2="16286" y2="19769"/>
                        <a14:foregroundMark x1="12357" y1="28092" x2="13531" y2="25604"/>
                        <a14:foregroundMark x1="16043" y1="18714" x2="14286" y2="11098"/>
                        <a14:foregroundMark x1="16286" y1="19769" x2="16176" y2="19291"/>
                        <a14:foregroundMark x1="14286" y1="11098" x2="10643" y2="13179"/>
                        <a14:foregroundMark x1="84286" y1="21156" x2="92357" y2="9942"/>
                        <a14:foregroundMark x1="92357" y1="9942" x2="95286" y2="16532"/>
                        <a14:foregroundMark x1="95286" y1="16532" x2="91357" y2="21850"/>
                        <a14:foregroundMark x1="91357" y1="21850" x2="93714" y2="29595"/>
                        <a14:foregroundMark x1="93714" y1="29595" x2="91571" y2="46705"/>
                        <a14:foregroundMark x1="91571" y1="46705" x2="88643" y2="55491"/>
                        <a14:foregroundMark x1="88643" y1="55491" x2="85000" y2="61040"/>
                        <a14:foregroundMark x1="85000" y1="61040" x2="82786" y2="68786"/>
                        <a14:foregroundMark x1="82786" y1="68786" x2="77857" y2="69711"/>
                        <a14:foregroundMark x1="77857" y1="69711" x2="77429" y2="64393"/>
                        <a14:foregroundMark x1="70000" y1="91098" x2="64929" y2="94913"/>
                        <a14:foregroundMark x1="64929" y1="94913" x2="63000" y2="88786"/>
                        <a14:foregroundMark x1="76929" y1="65434" x2="81786" y2="71098"/>
                        <a14:foregroundMark x1="81786" y1="71098" x2="85214" y2="64971"/>
                        <a14:foregroundMark x1="85214" y1="64971" x2="84929" y2="62775"/>
                        <a14:foregroundMark x1="84071" y1="61734" x2="81929" y2="72948"/>
                        <a14:foregroundMark x1="81929" y1="72948" x2="77786" y2="68555"/>
                        <a14:foregroundMark x1="77786" y1="68555" x2="79929" y2="60462"/>
                        <a14:foregroundMark x1="79929" y1="60462" x2="87357" y2="56879"/>
                        <a14:foregroundMark x1="88786" y1="38150" x2="92643" y2="32254"/>
                        <a14:foregroundMark x1="92643" y1="32254" x2="90929" y2="23468"/>
                        <a14:foregroundMark x1="90929" y1="23468" x2="86143" y2="19538"/>
                        <a14:foregroundMark x1="86143" y1="19538" x2="81929" y2="25318"/>
                        <a14:foregroundMark x1="81929" y1="25318" x2="88143" y2="30636"/>
                        <a14:foregroundMark x1="88143" y1="30636" x2="90857" y2="28786"/>
                        <a14:foregroundMark x1="28429" y1="51792" x2="23643" y2="55491"/>
                        <a14:foregroundMark x1="23643" y1="55491" x2="30143" y2="59191"/>
                        <a14:foregroundMark x1="30143" y1="59191" x2="29857" y2="48092"/>
                        <a14:foregroundMark x1="29857" y1="48092" x2="29714" y2="47861"/>
                        <a14:foregroundMark x1="44857" y1="93179" x2="43500" y2="90983"/>
                        <a14:foregroundMark x1="43857" y1="94104" x2="43714" y2="92832"/>
                        <a14:foregroundMark x1="45786" y1="93410" x2="43429" y2="96069"/>
                        <a14:foregroundMark x1="11357" y1="85780" x2="6929" y2="81965"/>
                        <a14:foregroundMark x1="6929" y1="81965" x2="5714" y2="90173"/>
                        <a14:foregroundMark x1="5714" y1="90173" x2="8214" y2="81156"/>
                        <a14:foregroundMark x1="8214" y1="81156" x2="7214" y2="79653"/>
                        <a14:backgroundMark x1="8357" y1="21503" x2="13143" y2="26821"/>
                        <a14:backgroundMark x1="15571" y1="19422" x2="15857" y2="19769"/>
                        <a14:backgroundMark x1="9643" y1="25896" x2="14500" y2="23699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288"/>
          <a:stretch/>
        </p:blipFill>
        <p:spPr>
          <a:xfrm>
            <a:off x="4210491" y="935666"/>
            <a:ext cx="3563860" cy="199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65215-C860-2A1F-A6B1-57B8041C519E}"/>
              </a:ext>
            </a:extLst>
          </p:cNvPr>
          <p:cNvSpPr txBox="1"/>
          <p:nvPr/>
        </p:nvSpPr>
        <p:spPr>
          <a:xfrm>
            <a:off x="4338084" y="550943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2016</a:t>
            </a:r>
          </a:p>
        </p:txBody>
      </p:sp>
      <p:pic>
        <p:nvPicPr>
          <p:cNvPr id="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B3129B-0406-767C-FCB4-B09A4BC3CF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71" b="92139" l="5857" r="95143">
                        <a14:foregroundMark x1="12286" y1="11445" x2="15857" y2="17688"/>
                        <a14:foregroundMark x1="15857" y1="17688" x2="14786" y2="8786"/>
                        <a14:foregroundMark x1="14786" y1="8786" x2="9714" y2="12717"/>
                        <a14:foregroundMark x1="9714" y1="12717" x2="9714" y2="13988"/>
                        <a14:foregroundMark x1="28000" y1="50983" x2="29286" y2="48324"/>
                        <a14:foregroundMark x1="39571" y1="62775" x2="34571" y2="64971"/>
                        <a14:foregroundMark x1="34571" y1="64971" x2="36571" y2="60462"/>
                        <a14:foregroundMark x1="46214" y1="88208" x2="41714" y2="92832"/>
                        <a14:foregroundMark x1="41714" y1="92832" x2="46929" y2="92254"/>
                        <a14:foregroundMark x1="46929" y1="92254" x2="46000" y2="88439"/>
                        <a14:foregroundMark x1="67214" y1="89480" x2="66857" y2="90751"/>
                        <a14:foregroundMark x1="67286" y1="91445" x2="69000" y2="89364"/>
                        <a14:foregroundMark x1="64357" y1="92023" x2="68214" y2="89827"/>
                        <a14:foregroundMark x1="87786" y1="50289" x2="80786" y2="50289"/>
                        <a14:foregroundMark x1="80786" y1="50289" x2="76500" y2="61965"/>
                        <a14:foregroundMark x1="76500" y1="61965" x2="78286" y2="70058"/>
                        <a14:foregroundMark x1="78286" y1="70058" x2="85929" y2="68439"/>
                        <a14:foregroundMark x1="85929" y1="68439" x2="87500" y2="58035"/>
                        <a14:foregroundMark x1="87500" y1="58035" x2="84929" y2="51098"/>
                        <a14:foregroundMark x1="84929" y1="51098" x2="84857" y2="50289"/>
                        <a14:foregroundMark x1="93071" y1="23931" x2="90429" y2="16763"/>
                        <a14:foregroundMark x1="90429" y1="16763" x2="88143" y2="25896"/>
                        <a14:foregroundMark x1="88143" y1="25896" x2="90714" y2="34104"/>
                        <a14:foregroundMark x1="90714" y1="34104" x2="90000" y2="43006"/>
                        <a14:foregroundMark x1="90000" y1="43006" x2="93500" y2="36647"/>
                        <a14:foregroundMark x1="93500" y1="36647" x2="94643" y2="19653"/>
                        <a14:foregroundMark x1="94643" y1="19653" x2="90143" y2="15376"/>
                        <a14:foregroundMark x1="90143" y1="15376" x2="90286" y2="17110"/>
                        <a14:foregroundMark x1="95286" y1="10405" x2="91500" y2="18613"/>
                        <a14:foregroundMark x1="91500" y1="18613" x2="92286" y2="10636"/>
                        <a14:foregroundMark x1="92286" y1="10636" x2="91429" y2="8786"/>
                        <a14:foregroundMark x1="94857" y1="29827" x2="95571" y2="39191"/>
                        <a14:foregroundMark x1="95571" y1="39191" x2="95214" y2="31098"/>
                        <a14:foregroundMark x1="95214" y1="31098" x2="94286" y2="29017"/>
                        <a14:foregroundMark x1="8714" y1="85087" x2="4214" y2="88555"/>
                        <a14:foregroundMark x1="4214" y1="88555" x2="8643" y2="92370"/>
                        <a14:foregroundMark x1="8643" y1="92370" x2="9500" y2="82890"/>
                        <a14:foregroundMark x1="9500" y1="82890" x2="8857" y2="81850"/>
                        <a14:foregroundMark x1="5857" y1="84855" x2="5857" y2="85434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930"/>
          <a:stretch/>
        </p:blipFill>
        <p:spPr>
          <a:xfrm>
            <a:off x="8236660" y="935666"/>
            <a:ext cx="3549835" cy="199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09B2-CEB7-D002-FD4F-DA7E94D48790}"/>
              </a:ext>
            </a:extLst>
          </p:cNvPr>
          <p:cNvSpPr txBox="1"/>
          <p:nvPr/>
        </p:nvSpPr>
        <p:spPr>
          <a:xfrm>
            <a:off x="8270664" y="58396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2017</a:t>
            </a:r>
          </a:p>
        </p:txBody>
      </p:sp>
      <p:pic>
        <p:nvPicPr>
          <p:cNvPr id="1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F6A9BF-F2AD-EE0B-F7C3-339E39EBD3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90" b="95723" l="4786" r="93786">
                        <a14:foregroundMark x1="14714" y1="11908" x2="9643" y2="9711"/>
                        <a14:foregroundMark x1="9643" y1="9711" x2="10786" y2="20116"/>
                        <a14:foregroundMark x1="10786" y1="20116" x2="15929" y2="19191"/>
                        <a14:foregroundMark x1="15929" y1="19191" x2="14357" y2="7630"/>
                        <a14:foregroundMark x1="14357" y1="7630" x2="13286" y2="6590"/>
                        <a14:foregroundMark x1="9286" y1="81618" x2="5429" y2="86705"/>
                        <a14:foregroundMark x1="5429" y1="86705" x2="9214" y2="94104"/>
                        <a14:foregroundMark x1="9214" y1="94104" x2="10857" y2="86243"/>
                        <a14:foregroundMark x1="10857" y1="86243" x2="8786" y2="79422"/>
                        <a14:foregroundMark x1="8214" y1="79653" x2="4786" y2="86358"/>
                        <a14:foregroundMark x1="4786" y1="86358" x2="8214" y2="90173"/>
                        <a14:foregroundMark x1="40500" y1="90751" x2="46500" y2="95029"/>
                        <a14:foregroundMark x1="46500" y1="95029" x2="46786" y2="89249"/>
                        <a14:foregroundMark x1="66429" y1="94335" x2="65929" y2="95723"/>
                        <a14:foregroundMark x1="89214" y1="49364" x2="92214" y2="42659"/>
                        <a14:foregroundMark x1="92214" y1="42659" x2="88929" y2="36763"/>
                        <a14:foregroundMark x1="88929" y1="36763" x2="88857" y2="36879"/>
                        <a14:foregroundMark x1="91643" y1="37688" x2="93786" y2="30173"/>
                        <a14:foregroundMark x1="93786" y1="30173" x2="91571" y2="29133"/>
                        <a14:foregroundMark x1="93071" y1="14220" x2="93714" y2="18728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799"/>
          <a:stretch/>
        </p:blipFill>
        <p:spPr>
          <a:xfrm>
            <a:off x="405504" y="3269508"/>
            <a:ext cx="3584062" cy="1995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47146C-AD0B-15E4-E539-030C9E31CF2A}"/>
              </a:ext>
            </a:extLst>
          </p:cNvPr>
          <p:cNvSpPr txBox="1"/>
          <p:nvPr/>
        </p:nvSpPr>
        <p:spPr>
          <a:xfrm>
            <a:off x="405504" y="294834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2018</a:t>
            </a:r>
          </a:p>
        </p:txBody>
      </p:sp>
      <p:pic>
        <p:nvPicPr>
          <p:cNvPr id="13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B02354-92AD-65EC-6A0E-1905A5FFF5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405" b="96301" l="5143" r="96143">
                        <a14:foregroundMark x1="11143" y1="10520" x2="5714" y2="14335"/>
                        <a14:foregroundMark x1="5714" y1="14335" x2="10071" y2="19538"/>
                        <a14:foregroundMark x1="10071" y1="19538" x2="15643" y2="16416"/>
                        <a14:foregroundMark x1="15643" y1="16416" x2="11857" y2="11214"/>
                        <a14:foregroundMark x1="11857" y1="11214" x2="10571" y2="11098"/>
                        <a14:foregroundMark x1="11143" y1="10983" x2="15429" y2="13757"/>
                        <a14:foregroundMark x1="8286" y1="80116" x2="5000" y2="86474"/>
                        <a14:foregroundMark x1="5000" y1="86474" x2="7357" y2="93526"/>
                        <a14:foregroundMark x1="7357" y1="93526" x2="10071" y2="86358"/>
                        <a14:foregroundMark x1="10071" y1="86358" x2="8429" y2="82081"/>
                        <a14:foregroundMark x1="6929" y1="82312" x2="5143" y2="90058"/>
                        <a14:foregroundMark x1="5143" y1="90058" x2="6643" y2="91792"/>
                        <a14:foregroundMark x1="40429" y1="91561" x2="44429" y2="96416"/>
                        <a14:foregroundMark x1="44429" y1="96416" x2="48143" y2="90983"/>
                        <a14:foregroundMark x1="48143" y1="90983" x2="48143" y2="90867"/>
                        <a14:foregroundMark x1="92143" y1="11792" x2="90429" y2="19653"/>
                        <a14:foregroundMark x1="90429" y1="19653" x2="95786" y2="17457"/>
                        <a14:foregroundMark x1="95786" y1="17457" x2="92857" y2="10520"/>
                        <a14:foregroundMark x1="92857" y1="10520" x2="91357" y2="11098"/>
                        <a14:foregroundMark x1="92714" y1="28671" x2="96143" y2="34451"/>
                        <a14:foregroundMark x1="96143" y1="34451" x2="92857" y2="37803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9"/>
          <a:stretch/>
        </p:blipFill>
        <p:spPr>
          <a:xfrm>
            <a:off x="4210491" y="3256122"/>
            <a:ext cx="3567763" cy="2008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B1528-EE66-20D1-ABD9-0D8ACDD5F4B7}"/>
              </a:ext>
            </a:extLst>
          </p:cNvPr>
          <p:cNvSpPr txBox="1"/>
          <p:nvPr/>
        </p:nvSpPr>
        <p:spPr>
          <a:xfrm>
            <a:off x="4338084" y="294834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2019</a:t>
            </a:r>
          </a:p>
        </p:txBody>
      </p:sp>
      <p:pic>
        <p:nvPicPr>
          <p:cNvPr id="1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3A5178-ACFA-0358-39F1-0BA25D12301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751" b="96532" l="6143" r="94500">
                        <a14:foregroundMark x1="11857" y1="10520" x2="9214" y2="17341"/>
                        <a14:foregroundMark x1="9214" y1="17341" x2="14143" y2="16301"/>
                        <a14:foregroundMark x1="14143" y1="16301" x2="10429" y2="10983"/>
                        <a14:foregroundMark x1="10429" y1="10983" x2="10429" y2="10983"/>
                        <a14:foregroundMark x1="9571" y1="82081" x2="4571" y2="84046"/>
                        <a14:foregroundMark x1="4571" y1="84046" x2="6143" y2="91676"/>
                        <a14:foregroundMark x1="6143" y1="91676" x2="11000" y2="89827"/>
                        <a14:foregroundMark x1="11000" y1="89827" x2="10643" y2="81272"/>
                        <a14:foregroundMark x1="41214" y1="91561" x2="46357" y2="92370"/>
                        <a14:foregroundMark x1="46357" y1="92370" x2="48643" y2="90636"/>
                        <a14:foregroundMark x1="63286" y1="91329" x2="68286" y2="96532"/>
                        <a14:foregroundMark x1="68286" y1="96532" x2="68214" y2="90636"/>
                        <a14:foregroundMark x1="89714" y1="47283" x2="91714" y2="39306"/>
                        <a14:foregroundMark x1="91714" y1="39306" x2="90643" y2="38382"/>
                        <a14:foregroundMark x1="94000" y1="36532" x2="94571" y2="30173"/>
                        <a14:foregroundMark x1="90429" y1="10983" x2="92286" y2="10751"/>
                        <a14:foregroundMark x1="93143" y1="11792" x2="94500" y2="12717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1"/>
          <a:stretch/>
        </p:blipFill>
        <p:spPr>
          <a:xfrm>
            <a:off x="8202436" y="3256121"/>
            <a:ext cx="3567419" cy="2008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A520F0-16EB-7A6A-B975-4DD49D7B53B6}"/>
              </a:ext>
            </a:extLst>
          </p:cNvPr>
          <p:cNvSpPr txBox="1"/>
          <p:nvPr/>
        </p:nvSpPr>
        <p:spPr>
          <a:xfrm>
            <a:off x="8270664" y="2948344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0017B-8AF4-37A9-0DB9-42DBE5461021}"/>
              </a:ext>
            </a:extLst>
          </p:cNvPr>
          <p:cNvSpPr txBox="1"/>
          <p:nvPr/>
        </p:nvSpPr>
        <p:spPr>
          <a:xfrm>
            <a:off x="3200400" y="119147"/>
            <a:ext cx="606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Percentage of Colonies Lost in Colder Months by State</a:t>
            </a:r>
          </a:p>
        </p:txBody>
      </p:sp>
      <p:pic>
        <p:nvPicPr>
          <p:cNvPr id="1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979A9E-AAAA-D885-5E5F-1C0D1D9880D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7482" t="7997" r="28289" b="76610"/>
          <a:stretch/>
        </p:blipFill>
        <p:spPr>
          <a:xfrm>
            <a:off x="7774351" y="5785069"/>
            <a:ext cx="4281098" cy="919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F898BD-E555-9898-C63F-DD0E864547B8}"/>
              </a:ext>
            </a:extLst>
          </p:cNvPr>
          <p:cNvSpPr txBox="1"/>
          <p:nvPr/>
        </p:nvSpPr>
        <p:spPr>
          <a:xfrm>
            <a:off x="733647" y="5699051"/>
            <a:ext cx="6464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2016, 2020 winters were not as bad for bee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2015, 2018 winters were much more fatal for bees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Mid-West and Mid-Atlantic regions experience the worst losses </a:t>
            </a:r>
          </a:p>
        </p:txBody>
      </p:sp>
    </p:spTree>
    <p:extLst>
      <p:ext uri="{BB962C8B-B14F-4D97-AF65-F5344CB8AC3E}">
        <p14:creationId xmlns:p14="http://schemas.microsoft.com/office/powerpoint/2010/main" val="28361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1B66-0384-6EDE-8F4E-69AB8A78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90" y="226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States with the Highest Average Winter Percent Losses 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0BE8B9CB-AD40-0C82-E521-B71A83ED1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389" y="1263963"/>
            <a:ext cx="8472542" cy="5234821"/>
          </a:xfrm>
        </p:spPr>
      </p:pic>
    </p:spTree>
    <p:extLst>
      <p:ext uri="{BB962C8B-B14F-4D97-AF65-F5344CB8AC3E}">
        <p14:creationId xmlns:p14="http://schemas.microsoft.com/office/powerpoint/2010/main" val="36894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CB36D6-DCF6-75E4-DDF8-B500846D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12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States with the Lowest Average Winter Percent Losses 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2D7F4FBC-C851-8EA1-4C15-CAA655956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997" y="1230201"/>
            <a:ext cx="8079137" cy="4991753"/>
          </a:xfrm>
        </p:spPr>
      </p:pic>
    </p:spTree>
    <p:extLst>
      <p:ext uri="{BB962C8B-B14F-4D97-AF65-F5344CB8AC3E}">
        <p14:creationId xmlns:p14="http://schemas.microsoft.com/office/powerpoint/2010/main" val="409066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1BCC-68D3-41D2-7C52-C8BB45B9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48" y="632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are Temperature and Colony Loss Correlated?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37906DE-4A30-3E56-9AC6-96DC67F42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16" y="1109873"/>
            <a:ext cx="8072581" cy="498193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7588AF-FDCA-4E21-8EDA-5C55C7D7A50F}"/>
              </a:ext>
            </a:extLst>
          </p:cNvPr>
          <p:cNvGrpSpPr/>
          <p:nvPr/>
        </p:nvGrpSpPr>
        <p:grpSpPr>
          <a:xfrm rot="3508226">
            <a:off x="10632321" y="5385522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8C834023-FDB3-0940-4E1B-11D69D5688B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A0C92B8-038E-7510-495B-99EF9FAF0DD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1D62E998-A9B1-F301-9338-BE98EDDADD38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C951DD-97AA-80A4-6C78-979AA2BC33D5}"/>
              </a:ext>
            </a:extLst>
          </p:cNvPr>
          <p:cNvSpPr txBox="1"/>
          <p:nvPr/>
        </p:nvSpPr>
        <p:spPr>
          <a:xfrm>
            <a:off x="8563933" y="1388848"/>
            <a:ext cx="2706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is  significant, indicating changes in temperature are correlated with changes in colony loss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is not explaining much of the variation in Colony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temperature data too broad or there are other factors </a:t>
            </a:r>
          </a:p>
          <a:p>
            <a:r>
              <a:rPr lang="en-US" dirty="0"/>
              <a:t>      at play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7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10D-58A0-1949-7F4F-68686C4C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15" y="2235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History of Honey Bee Losses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2B39-EF3D-939F-EC52-093EA1C6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63" y="15015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 timeline of the landslide in colony losses</a:t>
            </a:r>
          </a:p>
          <a:p>
            <a:r>
              <a:rPr lang="en-US" sz="2000" dirty="0"/>
              <a:t>Over 50% reduction in number of colonies in the U.S. from the 1940’s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AE766F-25F4-B0E4-CA7A-B7D0D4843E99}"/>
              </a:ext>
            </a:extLst>
          </p:cNvPr>
          <p:cNvGrpSpPr/>
          <p:nvPr/>
        </p:nvGrpSpPr>
        <p:grpSpPr>
          <a:xfrm>
            <a:off x="304314" y="3080170"/>
            <a:ext cx="1872569" cy="1668228"/>
            <a:chOff x="1184805" y="2810119"/>
            <a:chExt cx="1998922" cy="1807535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24D58099-8D9A-88D3-10DB-421B63F32375}"/>
                </a:ext>
              </a:extLst>
            </p:cNvPr>
            <p:cNvSpPr/>
            <p:nvPr/>
          </p:nvSpPr>
          <p:spPr>
            <a:xfrm>
              <a:off x="1184805" y="2810119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8FFD42-18AB-D263-0133-9746E25B7EFD}"/>
                </a:ext>
              </a:extLst>
            </p:cNvPr>
            <p:cNvSpPr txBox="1"/>
            <p:nvPr/>
          </p:nvSpPr>
          <p:spPr>
            <a:xfrm>
              <a:off x="1446483" y="3129112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1940’s</a:t>
              </a:r>
              <a:endPara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5EB68B-4475-AB23-EC26-7FDDC71E99FD}"/>
                </a:ext>
              </a:extLst>
            </p:cNvPr>
            <p:cNvSpPr txBox="1"/>
            <p:nvPr/>
          </p:nvSpPr>
          <p:spPr>
            <a:xfrm>
              <a:off x="1499646" y="3664754"/>
              <a:ext cx="1584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 million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3F54D4-F8F1-B694-BE2D-DB4CC673F885}"/>
              </a:ext>
            </a:extLst>
          </p:cNvPr>
          <p:cNvGrpSpPr/>
          <p:nvPr/>
        </p:nvGrpSpPr>
        <p:grpSpPr>
          <a:xfrm>
            <a:off x="10266157" y="3077356"/>
            <a:ext cx="2151491" cy="1597106"/>
            <a:chOff x="8312453" y="3038969"/>
            <a:chExt cx="2151491" cy="1597106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0794265-CA34-D66C-39D0-46937F0C2986}"/>
                </a:ext>
              </a:extLst>
            </p:cNvPr>
            <p:cNvSpPr/>
            <p:nvPr/>
          </p:nvSpPr>
          <p:spPr>
            <a:xfrm>
              <a:off x="8312453" y="3038969"/>
              <a:ext cx="1814498" cy="1597106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1A10F-523A-6421-C39E-413134537836}"/>
                </a:ext>
              </a:extLst>
            </p:cNvPr>
            <p:cNvSpPr txBox="1"/>
            <p:nvPr/>
          </p:nvSpPr>
          <p:spPr>
            <a:xfrm>
              <a:off x="8706030" y="3123195"/>
              <a:ext cx="1757914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32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2021</a:t>
              </a:r>
              <a:endParaRPr lang="en-US" sz="3600" b="1" dirty="0">
                <a:ln w="12700" cmpd="sng">
                  <a:solidFill>
                    <a:srgbClr val="C56805"/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39A1D5-5714-ACF6-42DE-2DA64E9B887D}"/>
                </a:ext>
              </a:extLst>
            </p:cNvPr>
            <p:cNvSpPr txBox="1"/>
            <p:nvPr/>
          </p:nvSpPr>
          <p:spPr>
            <a:xfrm>
              <a:off x="8471398" y="3604902"/>
              <a:ext cx="1505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2.8 million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071BBA-5AC7-6AE0-97D0-E3AD79DF9093}"/>
              </a:ext>
            </a:extLst>
          </p:cNvPr>
          <p:cNvGrpSpPr/>
          <p:nvPr/>
        </p:nvGrpSpPr>
        <p:grpSpPr>
          <a:xfrm>
            <a:off x="5244664" y="3958271"/>
            <a:ext cx="1813928" cy="1616332"/>
            <a:chOff x="5244664" y="3958271"/>
            <a:chExt cx="1813928" cy="1616332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F139369-3F4E-F913-9EEF-3ACFB9F0C659}"/>
                </a:ext>
              </a:extLst>
            </p:cNvPr>
            <p:cNvSpPr/>
            <p:nvPr/>
          </p:nvSpPr>
          <p:spPr>
            <a:xfrm>
              <a:off x="5244664" y="3958271"/>
              <a:ext cx="1787626" cy="1616332"/>
            </a:xfrm>
            <a:prstGeom prst="hexagon">
              <a:avLst/>
            </a:prstGeom>
            <a:noFill/>
            <a:ln w="76200">
              <a:solidFill>
                <a:srgbClr val="7671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8A5B2-371A-70EF-A2CA-859C24A6891A}"/>
                </a:ext>
              </a:extLst>
            </p:cNvPr>
            <p:cNvSpPr txBox="1"/>
            <p:nvPr/>
          </p:nvSpPr>
          <p:spPr>
            <a:xfrm>
              <a:off x="5546722" y="4244211"/>
              <a:ext cx="1511870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1970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ECBD7D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0B38C-2BA2-3827-DB79-06AEF5D0F64B}"/>
                </a:ext>
              </a:extLst>
            </p:cNvPr>
            <p:cNvSpPr txBox="1"/>
            <p:nvPr/>
          </p:nvSpPr>
          <p:spPr>
            <a:xfrm>
              <a:off x="5505684" y="4768952"/>
              <a:ext cx="1416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</a:rPr>
                <a:t>3 million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DED882-629F-2319-13D3-17A24DEB8B89}"/>
              </a:ext>
            </a:extLst>
          </p:cNvPr>
          <p:cNvGrpSpPr/>
          <p:nvPr/>
        </p:nvGrpSpPr>
        <p:grpSpPr>
          <a:xfrm>
            <a:off x="6867743" y="3066723"/>
            <a:ext cx="2077397" cy="1668228"/>
            <a:chOff x="6538809" y="3997540"/>
            <a:chExt cx="2077397" cy="1668228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6061E35-8C8C-64B5-B812-7A662BFAE004}"/>
                </a:ext>
              </a:extLst>
            </p:cNvPr>
            <p:cNvSpPr/>
            <p:nvPr/>
          </p:nvSpPr>
          <p:spPr>
            <a:xfrm>
              <a:off x="6538809" y="3997540"/>
              <a:ext cx="1920788" cy="1668228"/>
            </a:xfrm>
            <a:prstGeom prst="hexagon">
              <a:avLst/>
            </a:prstGeom>
            <a:noFill/>
            <a:ln w="76200">
              <a:solidFill>
                <a:srgbClr val="ECBD7D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EC92AF-798A-4800-A38A-DF73FB546B52}"/>
                </a:ext>
              </a:extLst>
            </p:cNvPr>
            <p:cNvSpPr txBox="1"/>
            <p:nvPr/>
          </p:nvSpPr>
          <p:spPr>
            <a:xfrm>
              <a:off x="6925634" y="4043133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tx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1987</a:t>
              </a:r>
              <a:endParaRPr lang="en-US" sz="2000" b="1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E489C6-920C-E1F3-D657-5D9CE3BA307C}"/>
                </a:ext>
              </a:extLst>
            </p:cNvPr>
            <p:cNvSpPr txBox="1"/>
            <p:nvPr/>
          </p:nvSpPr>
          <p:spPr>
            <a:xfrm>
              <a:off x="6719306" y="4523591"/>
              <a:ext cx="16498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Introduction of Invasive Varroa Mites + other pathogens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77C229-4C9B-F5E3-B87C-3097E8E05AE7}"/>
              </a:ext>
            </a:extLst>
          </p:cNvPr>
          <p:cNvGrpSpPr/>
          <p:nvPr/>
        </p:nvGrpSpPr>
        <p:grpSpPr>
          <a:xfrm>
            <a:off x="1963460" y="4052611"/>
            <a:ext cx="1819184" cy="1616333"/>
            <a:chOff x="2991521" y="3858234"/>
            <a:chExt cx="2034210" cy="1807535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46F81DB-BFC5-8A13-23CF-515ACF7BDABD}"/>
                </a:ext>
              </a:extLst>
            </p:cNvPr>
            <p:cNvSpPr/>
            <p:nvPr/>
          </p:nvSpPr>
          <p:spPr>
            <a:xfrm>
              <a:off x="2991521" y="3858234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accent4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507424-0853-0171-DDA7-6026B8BD0240}"/>
                </a:ext>
              </a:extLst>
            </p:cNvPr>
            <p:cNvSpPr txBox="1"/>
            <p:nvPr/>
          </p:nvSpPr>
          <p:spPr>
            <a:xfrm>
              <a:off x="3567848" y="4341822"/>
              <a:ext cx="14578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# of Small Farms After WW2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D9775297-A3AB-0B18-9E2A-FF07269AC052}"/>
                </a:ext>
              </a:extLst>
            </p:cNvPr>
            <p:cNvSpPr/>
            <p:nvPr/>
          </p:nvSpPr>
          <p:spPr>
            <a:xfrm>
              <a:off x="3275903" y="4483128"/>
              <a:ext cx="291945" cy="548384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1C8C07-8D8C-E163-BFF0-FD4FFBF32CA6}"/>
              </a:ext>
            </a:extLst>
          </p:cNvPr>
          <p:cNvGrpSpPr/>
          <p:nvPr/>
        </p:nvGrpSpPr>
        <p:grpSpPr>
          <a:xfrm>
            <a:off x="3557685" y="3050487"/>
            <a:ext cx="1887677" cy="1668228"/>
            <a:chOff x="3707816" y="2738157"/>
            <a:chExt cx="2059186" cy="18075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7201E2-FB6A-C144-87AF-C174DC19A4B3}"/>
                </a:ext>
              </a:extLst>
            </p:cNvPr>
            <p:cNvGrpSpPr/>
            <p:nvPr/>
          </p:nvGrpSpPr>
          <p:grpSpPr>
            <a:xfrm>
              <a:off x="3707816" y="2738157"/>
              <a:ext cx="1998922" cy="1807535"/>
              <a:chOff x="2991521" y="3858234"/>
              <a:chExt cx="1998922" cy="1807535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5BD19A5-F925-5D6E-779B-09C52EC05944}"/>
                  </a:ext>
                </a:extLst>
              </p:cNvPr>
              <p:cNvSpPr/>
              <p:nvPr/>
            </p:nvSpPr>
            <p:spPr>
              <a:xfrm>
                <a:off x="2991521" y="3858234"/>
                <a:ext cx="1998922" cy="1807535"/>
              </a:xfrm>
              <a:prstGeom prst="hexagon">
                <a:avLst/>
              </a:prstGeom>
              <a:noFill/>
              <a:ln w="76200">
                <a:solidFill>
                  <a:srgbClr val="C56805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8CE689-15DF-E8D4-DCE8-B9012E07F765}"/>
                  </a:ext>
                </a:extLst>
              </p:cNvPr>
              <p:cNvSpPr txBox="1"/>
              <p:nvPr/>
            </p:nvSpPr>
            <p:spPr>
              <a:xfrm>
                <a:off x="3181944" y="4430406"/>
                <a:ext cx="16667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Introduction of DDT &amp; other harmful pesticides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873AF5-7472-B8FF-E5D4-E3530A03509F}"/>
                </a:ext>
              </a:extLst>
            </p:cNvPr>
            <p:cNvSpPr txBox="1"/>
            <p:nvPr/>
          </p:nvSpPr>
          <p:spPr>
            <a:xfrm>
              <a:off x="4076430" y="2839197"/>
              <a:ext cx="1690572" cy="633607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ECBD7D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1947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3671A3-0071-2A29-6B55-7EC29D765BFA}"/>
              </a:ext>
            </a:extLst>
          </p:cNvPr>
          <p:cNvGrpSpPr/>
          <p:nvPr/>
        </p:nvGrpSpPr>
        <p:grpSpPr>
          <a:xfrm>
            <a:off x="8631106" y="4000716"/>
            <a:ext cx="1872569" cy="1668228"/>
            <a:chOff x="8631106" y="4000716"/>
            <a:chExt cx="1872569" cy="1668228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EE25FA1-4F03-1ED1-82ED-2DF9F0DF538C}"/>
                </a:ext>
              </a:extLst>
            </p:cNvPr>
            <p:cNvSpPr/>
            <p:nvPr/>
          </p:nvSpPr>
          <p:spPr>
            <a:xfrm>
              <a:off x="8631106" y="4000716"/>
              <a:ext cx="1872569" cy="1668228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72C51C-400B-7662-8D73-A2E778AE88BD}"/>
                </a:ext>
              </a:extLst>
            </p:cNvPr>
            <p:cNvSpPr txBox="1"/>
            <p:nvPr/>
          </p:nvSpPr>
          <p:spPr>
            <a:xfrm>
              <a:off x="8849917" y="4427377"/>
              <a:ext cx="14841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Habitat Loss &amp; Global Warming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61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34BB-03B3-8218-9E9E-FDD12156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82" y="1382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Examining Bee Colony Stressors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57412-6F0D-8398-B1C7-C50446ECE766}"/>
              </a:ext>
            </a:extLst>
          </p:cNvPr>
          <p:cNvSpPr txBox="1"/>
          <p:nvPr/>
        </p:nvSpPr>
        <p:spPr>
          <a:xfrm>
            <a:off x="9304891" y="1548845"/>
            <a:ext cx="2304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these stressors, Varroa Mites are the most prevalent, pervasive stressor across all years 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EB00744-D016-FB55-D22C-01ED6268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3" y="1254414"/>
            <a:ext cx="8401493" cy="51909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8FB5BF9-B16C-B58A-3E3F-FA7F65A89E60}"/>
              </a:ext>
            </a:extLst>
          </p:cNvPr>
          <p:cNvGrpSpPr/>
          <p:nvPr/>
        </p:nvGrpSpPr>
        <p:grpSpPr>
          <a:xfrm rot="3508226">
            <a:off x="10709525" y="5190394"/>
            <a:ext cx="1057723" cy="1184669"/>
            <a:chOff x="330200" y="495300"/>
            <a:chExt cx="1117600" cy="1343124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10023BFF-AAB3-3DD9-58BB-4FECF07EF50F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A79BB87D-3D85-3DFB-8719-2F0862548C44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DE01436-E337-766F-4226-36D41E0F3E2D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9C178A-93DA-837B-DDFE-7F38128053AC}"/>
              </a:ext>
            </a:extLst>
          </p:cNvPr>
          <p:cNvGrpSpPr/>
          <p:nvPr/>
        </p:nvGrpSpPr>
        <p:grpSpPr>
          <a:xfrm rot="1021052">
            <a:off x="9166449" y="5613352"/>
            <a:ext cx="720306" cy="829807"/>
            <a:chOff x="330200" y="495300"/>
            <a:chExt cx="1117600" cy="1343124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4784A365-BC2E-AD50-5546-72D792430CCF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ED4E3C3D-F7C1-FCE5-F83D-93BDECFB2C2C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A437B734-C1A5-6B82-AFB8-0C964B61C94D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96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0C1CF-1950-AA3F-DFE7-F3E20C45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Bee Colony Stressors by State</a:t>
            </a:r>
          </a:p>
        </p:txBody>
      </p:sp>
      <p:pic>
        <p:nvPicPr>
          <p:cNvPr id="5" name="Content Placeholder 4" descr="A picture containing text, writing implement, stationary&#10;&#10;Description automatically generated">
            <a:extLst>
              <a:ext uri="{FF2B5EF4-FFF2-40B4-BE49-F238E27FC236}">
                <a16:creationId xmlns:a16="http://schemas.microsoft.com/office/drawing/2014/main" id="{1225AAE1-6D3A-5F32-DD88-8AF142FF5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281" y="1690687"/>
            <a:ext cx="7466600" cy="4613293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CFE7866-C3A9-30AB-3515-ADD913817881}"/>
              </a:ext>
            </a:extLst>
          </p:cNvPr>
          <p:cNvGrpSpPr/>
          <p:nvPr/>
        </p:nvGrpSpPr>
        <p:grpSpPr>
          <a:xfrm rot="1021052">
            <a:off x="9951758" y="5462745"/>
            <a:ext cx="720306" cy="829807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0A511FE5-DFC3-FF65-4AAE-5C8D4F68A9D6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8137EA3D-1791-EF76-1561-CE7864640CAB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130215D2-8D6A-ECA7-2812-C9572F7591E4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18A42E-1A0D-5EAF-68DE-284F724A4C25}"/>
              </a:ext>
            </a:extLst>
          </p:cNvPr>
          <p:cNvGrpSpPr/>
          <p:nvPr/>
        </p:nvGrpSpPr>
        <p:grpSpPr>
          <a:xfrm rot="3508226">
            <a:off x="10399633" y="723074"/>
            <a:ext cx="1057723" cy="1184669"/>
            <a:chOff x="330200" y="495300"/>
            <a:chExt cx="1117600" cy="1343124"/>
          </a:xfrm>
        </p:grpSpPr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0C934663-D914-D5B5-8146-EC77BC03EFB5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D3709D5F-F349-4300-6A4C-85C1A934171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1E0B417A-2BCA-4181-3ABA-6B5E6F72166E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6CF9D3-3437-79D5-7687-54800A44308B}"/>
              </a:ext>
            </a:extLst>
          </p:cNvPr>
          <p:cNvGrpSpPr/>
          <p:nvPr/>
        </p:nvGrpSpPr>
        <p:grpSpPr>
          <a:xfrm rot="19557777">
            <a:off x="10772348" y="5216682"/>
            <a:ext cx="1057723" cy="1184669"/>
            <a:chOff x="330200" y="495300"/>
            <a:chExt cx="1117600" cy="1343124"/>
          </a:xfrm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D0A4380B-6F60-8BB1-86C1-70357B442E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8E4D23DE-2888-F6EF-01A8-8F124F33FE64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57940CA2-0FD3-BCCE-D239-B1489885FF8C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23398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5407-F86F-E0E9-56D9-535E6B7D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6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Varroa Mites and Percent Colony Loss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6B0176E-036A-3C5A-E271-7EA5554EE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646" y="1307805"/>
            <a:ext cx="8310936" cy="5134972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1A8A287-456B-9FC1-1142-1F58522F969B}"/>
              </a:ext>
            </a:extLst>
          </p:cNvPr>
          <p:cNvGrpSpPr/>
          <p:nvPr/>
        </p:nvGrpSpPr>
        <p:grpSpPr>
          <a:xfrm rot="3508226">
            <a:off x="10709525" y="5190394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8813982-F462-202F-483C-5FF6BBAFE08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0CBFF94-E422-1D19-B747-11017B5E489D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8DF22470-D294-6570-02F4-9BF7B83A64D8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7E8B8-A419-34C6-089C-E74E4FFA969A}"/>
              </a:ext>
            </a:extLst>
          </p:cNvPr>
          <p:cNvSpPr txBox="1"/>
          <p:nvPr/>
        </p:nvSpPr>
        <p:spPr>
          <a:xfrm>
            <a:off x="8856921" y="1613195"/>
            <a:ext cx="23718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Varroa Mite infection is  significant,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8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FC39-CCD6-D1F7-A8B2-F660B6B5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Pests &amp; Parasites and Percent Colony Loss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FE0F6A-11D5-54ED-E934-391BF4E6EE21}"/>
              </a:ext>
            </a:extLst>
          </p:cNvPr>
          <p:cNvGrpSpPr/>
          <p:nvPr/>
        </p:nvGrpSpPr>
        <p:grpSpPr>
          <a:xfrm rot="3508226">
            <a:off x="10443712" y="5140000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A262FBA4-8878-64D3-7146-1D28CBD9CBCC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41C8C7DF-0D80-6143-06FA-536C9171A07D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228E861E-DCDA-0151-3621-AC28539C7CA5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01C947-42C1-9ADA-E1F4-8FE520E5D4FC}"/>
              </a:ext>
            </a:extLst>
          </p:cNvPr>
          <p:cNvSpPr txBox="1"/>
          <p:nvPr/>
        </p:nvSpPr>
        <p:spPr>
          <a:xfrm>
            <a:off x="8591108" y="1767055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85A28389-F6C5-3505-674C-4C8498B9E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69" y="1508420"/>
            <a:ext cx="7794677" cy="4815998"/>
          </a:xfrm>
        </p:spPr>
      </p:pic>
    </p:spTree>
    <p:extLst>
      <p:ext uri="{BB962C8B-B14F-4D97-AF65-F5344CB8AC3E}">
        <p14:creationId xmlns:p14="http://schemas.microsoft.com/office/powerpoint/2010/main" val="3001611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E3F3-14ED-AD3E-F95D-80CA88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Diseases and Percent Colony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99C2E-0660-55DC-58E7-CDD669A7844A}"/>
              </a:ext>
            </a:extLst>
          </p:cNvPr>
          <p:cNvSpPr txBox="1"/>
          <p:nvPr/>
        </p:nvSpPr>
        <p:spPr>
          <a:xfrm>
            <a:off x="8824941" y="1720840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8A05FB-AC63-C916-4024-C2379EFC305B}"/>
              </a:ext>
            </a:extLst>
          </p:cNvPr>
          <p:cNvGrpSpPr/>
          <p:nvPr/>
        </p:nvGrpSpPr>
        <p:grpSpPr>
          <a:xfrm rot="3508226">
            <a:off x="10411815" y="5225062"/>
            <a:ext cx="1057723" cy="1184669"/>
            <a:chOff x="330200" y="495300"/>
            <a:chExt cx="1117600" cy="1343124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FE64E51-2413-A7E4-9E4E-31C7EADAE4FF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6E320872-3233-B49A-0A8C-AE82F5C867B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CEDEEA4-40E9-A342-A0D1-57D8939302D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9E26731A-ED8F-DC5B-253B-2ED9137AE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97" y="1591910"/>
            <a:ext cx="7797222" cy="4817570"/>
          </a:xfrm>
        </p:spPr>
      </p:pic>
    </p:spTree>
    <p:extLst>
      <p:ext uri="{BB962C8B-B14F-4D97-AF65-F5344CB8AC3E}">
        <p14:creationId xmlns:p14="http://schemas.microsoft.com/office/powerpoint/2010/main" val="4062614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881C-9B11-202D-C20B-FFCBD4A6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Pesticides and Percent Colony Loss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6E2B72F-6460-254E-96D6-1ABBFDD86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602" y="1453485"/>
            <a:ext cx="7962179" cy="491949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CBDD36-F691-B9F1-7B7E-25124195B9F8}"/>
              </a:ext>
            </a:extLst>
          </p:cNvPr>
          <p:cNvGrpSpPr/>
          <p:nvPr/>
        </p:nvGrpSpPr>
        <p:grpSpPr>
          <a:xfrm rot="3508226">
            <a:off x="10359086" y="5139999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5FB7CD6-E6C4-0A5B-DC5A-6756E55C01B7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B2A2DEF-D17F-16C2-E50E-85EAB287A240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445F5852-1252-DDD1-8DC8-B85134F01116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1D0EF5-69AD-CCFF-1B3A-50967500C41B}"/>
              </a:ext>
            </a:extLst>
          </p:cNvPr>
          <p:cNvSpPr txBox="1"/>
          <p:nvPr/>
        </p:nvSpPr>
        <p:spPr>
          <a:xfrm>
            <a:off x="8824941" y="1720840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1EC0-4FFE-6A82-F631-38509B54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Stressors and Percent Colony Loss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5B83263-7506-7603-B8D6-4E6ABE2E2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23" y="1527912"/>
            <a:ext cx="7877119" cy="4866935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C6D1F6-9F24-D218-B464-5EDA15C9A291}"/>
              </a:ext>
            </a:extLst>
          </p:cNvPr>
          <p:cNvGrpSpPr/>
          <p:nvPr/>
        </p:nvGrpSpPr>
        <p:grpSpPr>
          <a:xfrm rot="3508226">
            <a:off x="10188965" y="4916714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5FC011A-441B-2158-A757-A0780F534D91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726F768-0645-6BD5-4A54-351578DC804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A55547D3-592E-384B-0608-0FD7BACC1A4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6950540-7415-B698-239D-26542900C86F}"/>
              </a:ext>
            </a:extLst>
          </p:cNvPr>
          <p:cNvSpPr txBox="1"/>
          <p:nvPr/>
        </p:nvSpPr>
        <p:spPr>
          <a:xfrm>
            <a:off x="8951466" y="1788366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05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29BC-2629-B716-0F53-F83DB392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Unknown Stressors and Percent Colony Loss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0B212F6-BAB9-CB35-E23F-19A992FC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04" y="1488670"/>
            <a:ext cx="7930282" cy="4899782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EB23F6E-181E-4F6F-BE8B-AC88484E3B60}"/>
              </a:ext>
            </a:extLst>
          </p:cNvPr>
          <p:cNvGrpSpPr/>
          <p:nvPr/>
        </p:nvGrpSpPr>
        <p:grpSpPr>
          <a:xfrm rot="3508226">
            <a:off x="10188965" y="4916714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CD6EF53-30FF-D6CD-3D63-1904658352F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E81AF0C9-EAF5-3C13-B0CE-6A81729FDA8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F3044530-3899-854D-F348-5EFBA61ADF57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73C9B6-1AB4-290A-708C-E2B8D7261A36}"/>
              </a:ext>
            </a:extLst>
          </p:cNvPr>
          <p:cNvSpPr txBox="1"/>
          <p:nvPr/>
        </p:nvSpPr>
        <p:spPr>
          <a:xfrm>
            <a:off x="8800751" y="1790111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  <p:pic>
        <p:nvPicPr>
          <p:cNvPr id="11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D04F7D87-C400-CC20-72B5-91DF338CE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 rot="545992">
            <a:off x="10534977" y="423450"/>
            <a:ext cx="1166319" cy="10590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1661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AA5-A773-60CB-A5C9-00994E39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B70E-3283-342E-1F5D-29DFC4CF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357" y="1197265"/>
            <a:ext cx="10515600" cy="49046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 populations have stabilized in recent years</a:t>
            </a:r>
          </a:p>
          <a:p>
            <a:r>
              <a:rPr lang="en-US" dirty="0"/>
              <a:t>Most colony loss occurs during colder winter months </a:t>
            </a:r>
          </a:p>
          <a:p>
            <a:r>
              <a:rPr lang="en-US" dirty="0"/>
              <a:t>Colony loss depends on a variety of factors including geographic location</a:t>
            </a:r>
          </a:p>
          <a:p>
            <a:r>
              <a:rPr lang="en-US" dirty="0"/>
              <a:t>Most observed colony loss in the U.S. occurs in the Mid-West and  Mid-Atlantic Regions</a:t>
            </a:r>
          </a:p>
          <a:p>
            <a:r>
              <a:rPr lang="en-US" dirty="0"/>
              <a:t>There are a myriad of many complex factors and interactions at play that contribute to colony loss including Varroa Mite parasites (most prominent), diseases, pesticides and more </a:t>
            </a:r>
          </a:p>
          <a:p>
            <a:r>
              <a:rPr lang="en-US" dirty="0"/>
              <a:t>More extensive research needs to be done to pinpoint a cause for CCD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4B192A-AB5A-6E1A-31EE-21B9D2176FF0}"/>
              </a:ext>
            </a:extLst>
          </p:cNvPr>
          <p:cNvGrpSpPr/>
          <p:nvPr/>
        </p:nvGrpSpPr>
        <p:grpSpPr>
          <a:xfrm rot="14810431">
            <a:off x="9832353" y="249042"/>
            <a:ext cx="1998804" cy="1557728"/>
            <a:chOff x="9311357" y="4980187"/>
            <a:chExt cx="1998804" cy="1557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47A6AD-9E12-EE81-C339-0A511A7D54AE}"/>
                </a:ext>
              </a:extLst>
            </p:cNvPr>
            <p:cNvGrpSpPr/>
            <p:nvPr/>
          </p:nvGrpSpPr>
          <p:grpSpPr>
            <a:xfrm rot="3508226">
              <a:off x="10188965" y="4916714"/>
              <a:ext cx="1057723" cy="1184669"/>
              <a:chOff x="330200" y="495300"/>
              <a:chExt cx="1117600" cy="1343124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3D4C2032-AF64-D790-A769-CD69E34F8018}"/>
                  </a:ext>
                </a:extLst>
              </p:cNvPr>
              <p:cNvSpPr/>
              <p:nvPr/>
            </p:nvSpPr>
            <p:spPr>
              <a:xfrm>
                <a:off x="330200" y="495300"/>
                <a:ext cx="762000" cy="698500"/>
              </a:xfrm>
              <a:prstGeom prst="hexagon">
                <a:avLst/>
              </a:prstGeom>
              <a:solidFill>
                <a:schemeClr val="accent4">
                  <a:lumMod val="40000"/>
                  <a:lumOff val="60000"/>
                  <a:alpha val="54902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8E621711-3495-EA7C-6902-F4C3B6A67A80}"/>
                  </a:ext>
                </a:extLst>
              </p:cNvPr>
              <p:cNvSpPr/>
              <p:nvPr/>
            </p:nvSpPr>
            <p:spPr>
              <a:xfrm>
                <a:off x="977900" y="1022303"/>
                <a:ext cx="469900" cy="450898"/>
              </a:xfrm>
              <a:prstGeom prst="hexag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86F34E43-E69F-36F0-29DB-B745484A35BF}"/>
                  </a:ext>
                </a:extLst>
              </p:cNvPr>
              <p:cNvSpPr/>
              <p:nvPr/>
            </p:nvSpPr>
            <p:spPr>
              <a:xfrm>
                <a:off x="431800" y="1280022"/>
                <a:ext cx="609600" cy="558402"/>
              </a:xfrm>
              <a:prstGeom prst="hexagon">
                <a:avLst/>
              </a:prstGeom>
              <a:solidFill>
                <a:srgbClr val="FFC000">
                  <a:alpha val="54902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266413-83AD-5926-1CE4-8D5A32445A5D}"/>
                </a:ext>
              </a:extLst>
            </p:cNvPr>
            <p:cNvGrpSpPr/>
            <p:nvPr/>
          </p:nvGrpSpPr>
          <p:grpSpPr>
            <a:xfrm rot="14457292">
              <a:off x="9332477" y="5227493"/>
              <a:ext cx="1289302" cy="1331541"/>
              <a:chOff x="330200" y="495300"/>
              <a:chExt cx="1117600" cy="1343124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F1DC9FD5-C641-2B51-426C-CDF73C436F67}"/>
                  </a:ext>
                </a:extLst>
              </p:cNvPr>
              <p:cNvSpPr/>
              <p:nvPr/>
            </p:nvSpPr>
            <p:spPr>
              <a:xfrm>
                <a:off x="330200" y="495300"/>
                <a:ext cx="762000" cy="698500"/>
              </a:xfrm>
              <a:prstGeom prst="hexagon">
                <a:avLst/>
              </a:prstGeom>
              <a:solidFill>
                <a:schemeClr val="accent4">
                  <a:lumMod val="40000"/>
                  <a:lumOff val="60000"/>
                  <a:alpha val="54902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B1005046-A1A7-2DFD-8B91-C819C80B3288}"/>
                  </a:ext>
                </a:extLst>
              </p:cNvPr>
              <p:cNvSpPr/>
              <p:nvPr/>
            </p:nvSpPr>
            <p:spPr>
              <a:xfrm>
                <a:off x="977900" y="1022303"/>
                <a:ext cx="469900" cy="450898"/>
              </a:xfrm>
              <a:prstGeom prst="hexag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52810C3B-C280-D609-CAA6-3257AEDD73EB}"/>
                  </a:ext>
                </a:extLst>
              </p:cNvPr>
              <p:cNvSpPr/>
              <p:nvPr/>
            </p:nvSpPr>
            <p:spPr>
              <a:xfrm>
                <a:off x="431800" y="1280022"/>
                <a:ext cx="609600" cy="558402"/>
              </a:xfrm>
              <a:prstGeom prst="hexagon">
                <a:avLst/>
              </a:prstGeom>
              <a:solidFill>
                <a:srgbClr val="FFC000">
                  <a:alpha val="54902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0B74D46-3A28-10DE-8252-197E85AF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>
            <a:off x="8880836" y="1086189"/>
            <a:ext cx="1166319" cy="1059005"/>
          </a:xfrm>
          <a:prstGeom prst="rect">
            <a:avLst/>
          </a:prstGeom>
          <a:effectLst/>
        </p:spPr>
      </p:pic>
      <p:pic>
        <p:nvPicPr>
          <p:cNvPr id="14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B2C7D68-2366-AACE-E6E9-37FE66409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 rot="10800000">
            <a:off x="2559482" y="5484073"/>
            <a:ext cx="1166319" cy="1059005"/>
          </a:xfrm>
          <a:prstGeom prst="rect">
            <a:avLst/>
          </a:prstGeom>
          <a:effectLst/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CF9580E-5F73-A291-EF94-3057791755D1}"/>
              </a:ext>
            </a:extLst>
          </p:cNvPr>
          <p:cNvCxnSpPr>
            <a:stCxn id="13" idx="3"/>
          </p:cNvCxnSpPr>
          <p:nvPr/>
        </p:nvCxnSpPr>
        <p:spPr>
          <a:xfrm flipV="1">
            <a:off x="10047155" y="269601"/>
            <a:ext cx="1742878" cy="1346091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7CF1AE2-BB90-EFA8-8254-C42E5A2B4AAA}"/>
              </a:ext>
            </a:extLst>
          </p:cNvPr>
          <p:cNvCxnSpPr>
            <a:cxnSpLocks/>
          </p:cNvCxnSpPr>
          <p:nvPr/>
        </p:nvCxnSpPr>
        <p:spPr>
          <a:xfrm flipV="1">
            <a:off x="478465" y="5794744"/>
            <a:ext cx="2048174" cy="748334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8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5C2B-5125-28FE-DE15-E25D9560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E4714-1213-72E8-2B02-465C6644D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692" y="12312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Including additional metrics/parameters (i.e. habitat loss)</a:t>
            </a:r>
          </a:p>
          <a:p>
            <a:r>
              <a:rPr lang="en-US" dirty="0"/>
              <a:t>More longitudinal time data</a:t>
            </a:r>
          </a:p>
          <a:p>
            <a:r>
              <a:rPr lang="en-US" dirty="0"/>
              <a:t>More granular temperature data (i.e. monthly, humidity) </a:t>
            </a:r>
          </a:p>
          <a:p>
            <a:r>
              <a:rPr lang="en-US" dirty="0"/>
              <a:t>Building a multivariate model to describe colony loss </a:t>
            </a:r>
          </a:p>
          <a:p>
            <a:r>
              <a:rPr lang="en-US" dirty="0"/>
              <a:t>Making predictions!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82A1E1-BE15-27B7-B6A5-AEBF94B8EE3C}"/>
              </a:ext>
            </a:extLst>
          </p:cNvPr>
          <p:cNvGrpSpPr/>
          <p:nvPr/>
        </p:nvGrpSpPr>
        <p:grpSpPr>
          <a:xfrm>
            <a:off x="6982827" y="4689569"/>
            <a:ext cx="1998804" cy="1557728"/>
            <a:chOff x="9311357" y="4980187"/>
            <a:chExt cx="1998804" cy="15577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FED700-5ACF-D1B6-7932-5BC1E57A090F}"/>
                </a:ext>
              </a:extLst>
            </p:cNvPr>
            <p:cNvGrpSpPr/>
            <p:nvPr/>
          </p:nvGrpSpPr>
          <p:grpSpPr>
            <a:xfrm rot="3508226">
              <a:off x="10188965" y="4916714"/>
              <a:ext cx="1057723" cy="1184669"/>
              <a:chOff x="330200" y="495300"/>
              <a:chExt cx="1117600" cy="1343124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D717CE70-9FE1-0735-1F94-3BE020EF5819}"/>
                  </a:ext>
                </a:extLst>
              </p:cNvPr>
              <p:cNvSpPr/>
              <p:nvPr/>
            </p:nvSpPr>
            <p:spPr>
              <a:xfrm>
                <a:off x="330200" y="495300"/>
                <a:ext cx="762000" cy="698500"/>
              </a:xfrm>
              <a:prstGeom prst="hexagon">
                <a:avLst/>
              </a:prstGeom>
              <a:solidFill>
                <a:schemeClr val="accent4">
                  <a:lumMod val="40000"/>
                  <a:lumOff val="60000"/>
                  <a:alpha val="54902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72C35668-0980-5868-D4B2-B5C707C86CEC}"/>
                  </a:ext>
                </a:extLst>
              </p:cNvPr>
              <p:cNvSpPr/>
              <p:nvPr/>
            </p:nvSpPr>
            <p:spPr>
              <a:xfrm>
                <a:off x="977900" y="1022303"/>
                <a:ext cx="469900" cy="450898"/>
              </a:xfrm>
              <a:prstGeom prst="hexag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D8750FC-E873-19FF-DC08-0FB244A3C104}"/>
                  </a:ext>
                </a:extLst>
              </p:cNvPr>
              <p:cNvSpPr/>
              <p:nvPr/>
            </p:nvSpPr>
            <p:spPr>
              <a:xfrm>
                <a:off x="431800" y="1280022"/>
                <a:ext cx="609600" cy="558402"/>
              </a:xfrm>
              <a:prstGeom prst="hexagon">
                <a:avLst/>
              </a:prstGeom>
              <a:solidFill>
                <a:srgbClr val="FFC000">
                  <a:alpha val="54902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07A2EA-708E-BC94-20F4-45ADF86F6CF2}"/>
                </a:ext>
              </a:extLst>
            </p:cNvPr>
            <p:cNvGrpSpPr/>
            <p:nvPr/>
          </p:nvGrpSpPr>
          <p:grpSpPr>
            <a:xfrm rot="14457292">
              <a:off x="9332477" y="5227493"/>
              <a:ext cx="1289302" cy="1331541"/>
              <a:chOff x="330200" y="495300"/>
              <a:chExt cx="1117600" cy="1343124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9FF8ECA5-0310-5C78-FE00-B1F3F4BEE037}"/>
                  </a:ext>
                </a:extLst>
              </p:cNvPr>
              <p:cNvSpPr/>
              <p:nvPr/>
            </p:nvSpPr>
            <p:spPr>
              <a:xfrm>
                <a:off x="330200" y="495300"/>
                <a:ext cx="762000" cy="698500"/>
              </a:xfrm>
              <a:prstGeom prst="hexagon">
                <a:avLst/>
              </a:prstGeom>
              <a:solidFill>
                <a:schemeClr val="accent4">
                  <a:lumMod val="40000"/>
                  <a:lumOff val="60000"/>
                  <a:alpha val="54902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2DCE0A73-F04D-84F6-EBAA-A5088783148C}"/>
                  </a:ext>
                </a:extLst>
              </p:cNvPr>
              <p:cNvSpPr/>
              <p:nvPr/>
            </p:nvSpPr>
            <p:spPr>
              <a:xfrm>
                <a:off x="977900" y="1022303"/>
                <a:ext cx="469900" cy="450898"/>
              </a:xfrm>
              <a:prstGeom prst="hexag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624F267-FE69-8E77-9CA1-63AB1E27B873}"/>
                  </a:ext>
                </a:extLst>
              </p:cNvPr>
              <p:cNvSpPr/>
              <p:nvPr/>
            </p:nvSpPr>
            <p:spPr>
              <a:xfrm>
                <a:off x="431800" y="1280022"/>
                <a:ext cx="609600" cy="558402"/>
              </a:xfrm>
              <a:prstGeom prst="hexagon">
                <a:avLst/>
              </a:prstGeom>
              <a:solidFill>
                <a:srgbClr val="FFC000">
                  <a:alpha val="54902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72EC20-37EE-B0F1-E351-71ABFACC132F}"/>
              </a:ext>
            </a:extLst>
          </p:cNvPr>
          <p:cNvGrpSpPr/>
          <p:nvPr/>
        </p:nvGrpSpPr>
        <p:grpSpPr>
          <a:xfrm rot="197881">
            <a:off x="847896" y="5125643"/>
            <a:ext cx="1057723" cy="1184669"/>
            <a:chOff x="330200" y="495300"/>
            <a:chExt cx="1117600" cy="134312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F613235-88FF-3DB8-D9A5-CA84DB9D4D14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6D7F4474-4745-0A11-D9B6-202D8C905A2A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762FCC08-1E02-6D15-9B6B-9390060DC277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B1A7333F-9096-5D4E-3ED8-648C26FAD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089" t="3490" r="26736" b="19272"/>
          <a:stretch/>
        </p:blipFill>
        <p:spPr>
          <a:xfrm>
            <a:off x="9760395" y="480"/>
            <a:ext cx="2433061" cy="361888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08179BAD-6B31-9BC3-8A48-3D7C51B2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55" t="11787" r="27070" b="22230"/>
          <a:stretch/>
        </p:blipFill>
        <p:spPr>
          <a:xfrm>
            <a:off x="9760395" y="3619360"/>
            <a:ext cx="2433061" cy="323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290C-6A8F-789E-489B-DD1C58C0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Mystery Plague: Colony Collapse Disorder (CCD)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A006-D532-E51E-5E58-71B38DED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95" y="1345971"/>
            <a:ext cx="10515600" cy="5029089"/>
          </a:xfrm>
        </p:spPr>
        <p:txBody>
          <a:bodyPr>
            <a:normAutofit/>
          </a:bodyPr>
          <a:lstStyle/>
          <a:p>
            <a:r>
              <a:rPr lang="en-US" sz="2000" dirty="0"/>
              <a:t>First characterized in 2006, beekeepers reported as much as 30-90% loss of their hives </a:t>
            </a:r>
          </a:p>
          <a:p>
            <a:r>
              <a:rPr lang="en-US" sz="2000" dirty="0"/>
              <a:t>Signs of CCD: </a:t>
            </a:r>
          </a:p>
          <a:p>
            <a:pPr lvl="1"/>
            <a:r>
              <a:rPr lang="en-US" sz="1800" dirty="0"/>
              <a:t>Sudden vanishing/loss of a colony’s worker bee population </a:t>
            </a:r>
          </a:p>
          <a:p>
            <a:pPr lvl="1"/>
            <a:r>
              <a:rPr lang="en-US" sz="1800" dirty="0"/>
              <a:t>Little to no dead bees</a:t>
            </a:r>
          </a:p>
          <a:p>
            <a:pPr lvl="1"/>
            <a:r>
              <a:rPr lang="en-US" sz="1800" dirty="0"/>
              <a:t>Queen and young brood remain </a:t>
            </a:r>
          </a:p>
          <a:p>
            <a:pPr lvl="1"/>
            <a:r>
              <a:rPr lang="en-US" sz="1800" dirty="0"/>
              <a:t>Abundant honey and pollen reserves remain</a:t>
            </a:r>
          </a:p>
          <a:p>
            <a:r>
              <a:rPr lang="en-US" sz="2000" dirty="0"/>
              <a:t> Without worker bees, the hives eventually die off</a:t>
            </a:r>
          </a:p>
          <a:p>
            <a:r>
              <a:rPr lang="en-US" sz="2000" dirty="0"/>
              <a:t> Despite intense research, </a:t>
            </a:r>
            <a:r>
              <a:rPr lang="en-US" sz="2000" u="sng" dirty="0"/>
              <a:t>no definitive underlying cause has been identified for CCD </a:t>
            </a:r>
          </a:p>
          <a:p>
            <a:r>
              <a:rPr lang="en-US" sz="2000" dirty="0"/>
              <a:t>Suspected causes: </a:t>
            </a:r>
          </a:p>
          <a:p>
            <a:pPr lvl="1"/>
            <a:r>
              <a:rPr lang="en-US" sz="2000" dirty="0"/>
              <a:t>Parasites</a:t>
            </a:r>
          </a:p>
          <a:p>
            <a:pPr lvl="1"/>
            <a:r>
              <a:rPr lang="en-US" sz="2000" dirty="0"/>
              <a:t>Diseases</a:t>
            </a:r>
          </a:p>
          <a:p>
            <a:pPr lvl="1"/>
            <a:r>
              <a:rPr lang="en-US" sz="2000" dirty="0"/>
              <a:t>Pesticides</a:t>
            </a:r>
          </a:p>
          <a:p>
            <a:pPr lvl="1"/>
            <a:r>
              <a:rPr lang="en-US" sz="2000" dirty="0"/>
              <a:t>Loss of habitat </a:t>
            </a:r>
          </a:p>
          <a:p>
            <a:pPr lvl="1"/>
            <a:r>
              <a:rPr lang="en-US" sz="2000" dirty="0"/>
              <a:t>Poor nutrition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51BA3-CAF1-1D87-3EC3-82E00A608A3C}"/>
              </a:ext>
            </a:extLst>
          </p:cNvPr>
          <p:cNvGrpSpPr/>
          <p:nvPr/>
        </p:nvGrpSpPr>
        <p:grpSpPr>
          <a:xfrm rot="1633719">
            <a:off x="10402245" y="4945215"/>
            <a:ext cx="1219357" cy="1343124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4F8D638-8004-2D97-3912-BF61B44A575B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B5FE480-8396-C710-6A30-C5E8D5EA094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5F87825-D781-3911-A72D-8AE66E816640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231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9574EB0-286E-2210-3EBA-B870E6B2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7" y="1536290"/>
            <a:ext cx="6339745" cy="3785419"/>
          </a:xfrm>
        </p:spPr>
        <p:txBody>
          <a:bodyPr>
            <a:normAutofit/>
          </a:bodyPr>
          <a:lstStyle/>
          <a:p>
            <a:endParaRPr lang="en-US" sz="1800" dirty="0">
              <a:hlinkClick r:id="rId2"/>
            </a:endParaRPr>
          </a:p>
          <a:p>
            <a:r>
              <a:rPr lang="en-US" sz="1800" dirty="0"/>
              <a:t>Bee Colony Data: </a:t>
            </a:r>
            <a:r>
              <a:rPr lang="en-US" sz="1800" dirty="0">
                <a:hlinkClick r:id="rId2"/>
              </a:rPr>
              <a:t>https://www.kaggle.com/datasets/kyleahmurphy/nass-honey-bee-20152021</a:t>
            </a:r>
            <a:endParaRPr lang="en-US" sz="1800" dirty="0"/>
          </a:p>
          <a:p>
            <a:r>
              <a:rPr lang="en-US" sz="1800" dirty="0"/>
              <a:t>Temperature Data: </a:t>
            </a:r>
            <a:r>
              <a:rPr lang="en-US" sz="1800" dirty="0">
                <a:hlinkClick r:id="rId3"/>
              </a:rPr>
              <a:t>https://www.ncdc.noaa.gov/cag/statewide/time-series/50/tavg/12/4/2015-2022?base_prd=true&amp;begbaseyear=1901&amp;endbaseyear=2000&amp;fbclid=IwAR0agv7-tZQdluJpUc8ErGi8QVyq2BC0VAtW25E6oVks0vIRMp8GjgPVNYY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504F0B2-A174-9BC4-5DB6-1FE1A82A1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>
            <a:off x="8626267" y="1885507"/>
            <a:ext cx="2599620" cy="2360426"/>
          </a:xfrm>
          <a:prstGeom prst="rect">
            <a:avLst/>
          </a:prstGeom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82D8B-9818-9924-DE18-BA4D99ADD8C8}"/>
              </a:ext>
            </a:extLst>
          </p:cNvPr>
          <p:cNvGrpSpPr/>
          <p:nvPr/>
        </p:nvGrpSpPr>
        <p:grpSpPr>
          <a:xfrm rot="1633719">
            <a:off x="10236214" y="4949613"/>
            <a:ext cx="1219357" cy="1343124"/>
            <a:chOff x="330200" y="495300"/>
            <a:chExt cx="1117600" cy="134312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7EF0601A-C6F9-BC40-B002-6814BD4D5637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C586992-8328-FAF1-F118-C7E4EAA621BA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7A63DC71-C647-E8CD-05DA-E2967C3F676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Callout 4">
            <a:extLst>
              <a:ext uri="{FF2B5EF4-FFF2-40B4-BE49-F238E27FC236}">
                <a16:creationId xmlns:a16="http://schemas.microsoft.com/office/drawing/2014/main" id="{D8FD3FE5-C839-3222-C02C-1057CBB6FD55}"/>
              </a:ext>
            </a:extLst>
          </p:cNvPr>
          <p:cNvSpPr/>
          <p:nvPr/>
        </p:nvSpPr>
        <p:spPr>
          <a:xfrm rot="17914383">
            <a:off x="7583613" y="1044121"/>
            <a:ext cx="1450982" cy="14779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23EDC-865F-E803-5060-FF7909F943F7}"/>
              </a:ext>
            </a:extLst>
          </p:cNvPr>
          <p:cNvSpPr txBox="1"/>
          <p:nvPr/>
        </p:nvSpPr>
        <p:spPr>
          <a:xfrm>
            <a:off x="7931888" y="1182919"/>
            <a:ext cx="102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worry, bee happy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B3C58F-C2D1-5903-E5CA-55E2C094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87" y="4559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616601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F582-BB9D-6ACA-A576-9D119F4F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Save The Bees!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5E2108E-A68F-F581-2D85-219AE190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4480" y="1390731"/>
            <a:ext cx="3774592" cy="33110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4CA60-D927-A010-9473-A15E2D60E5FB}"/>
              </a:ext>
            </a:extLst>
          </p:cNvPr>
          <p:cNvSpPr txBox="1"/>
          <p:nvPr/>
        </p:nvSpPr>
        <p:spPr>
          <a:xfrm>
            <a:off x="7534163" y="6627168"/>
            <a:ext cx="5567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shorebags.com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/blogs/news/were-honoring-the-disappearing-honey-bee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2C6DC-B0B7-CF1D-6736-FF59A827C254}"/>
              </a:ext>
            </a:extLst>
          </p:cNvPr>
          <p:cNvSpPr txBox="1">
            <a:spLocks/>
          </p:cNvSpPr>
          <p:nvPr/>
        </p:nvSpPr>
        <p:spPr>
          <a:xfrm>
            <a:off x="821714" y="1627186"/>
            <a:ext cx="10515600" cy="502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bee die off has been termed the Bee-</a:t>
            </a:r>
            <a:r>
              <a:rPr lang="en-US" sz="1800" dirty="0" err="1"/>
              <a:t>pocalypse</a:t>
            </a:r>
            <a:r>
              <a:rPr lang="en-US" sz="1800" dirty="0"/>
              <a:t> or </a:t>
            </a:r>
            <a:r>
              <a:rPr lang="en-US" sz="1800" dirty="0" err="1"/>
              <a:t>Beemageddon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Bee colony loss poses a threat to food security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Bee pollination enables the production of 90+ commercially </a:t>
            </a:r>
            <a:br>
              <a:rPr lang="en-US" sz="1800" dirty="0"/>
            </a:br>
            <a:r>
              <a:rPr lang="en-US" sz="1800" dirty="0"/>
              <a:t>grown crops in North America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Their combined services of bees in the U.S. alone are worth greater than </a:t>
            </a:r>
          </a:p>
          <a:p>
            <a:pPr marL="0" indent="0">
              <a:buNone/>
            </a:pPr>
            <a:r>
              <a:rPr lang="en-US" sz="1800" dirty="0"/>
              <a:t>    15 billion dollars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 descr="A pile of red berries&#10;&#10;Description automatically generated with medium confidence">
            <a:extLst>
              <a:ext uri="{FF2B5EF4-FFF2-40B4-BE49-F238E27FC236}">
                <a16:creationId xmlns:a16="http://schemas.microsoft.com/office/drawing/2014/main" id="{D4705A9A-E842-B248-A8F5-D456A5C6C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4491" y="5463384"/>
            <a:ext cx="972953" cy="413046"/>
          </a:xfrm>
          <a:prstGeom prst="rect">
            <a:avLst/>
          </a:prstGeom>
        </p:spPr>
      </p:pic>
      <p:pic>
        <p:nvPicPr>
          <p:cNvPr id="14" name="Picture 13" descr="A pile of peanuts&#10;&#10;Description automatically generated with low confidence">
            <a:extLst>
              <a:ext uri="{FF2B5EF4-FFF2-40B4-BE49-F238E27FC236}">
                <a16:creationId xmlns:a16="http://schemas.microsoft.com/office/drawing/2014/main" id="{5D479370-5E3B-B2F7-C327-F90EB2B8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124" y="5463384"/>
            <a:ext cx="717111" cy="413045"/>
          </a:xfrm>
          <a:prstGeom prst="rect">
            <a:avLst/>
          </a:prstGeom>
        </p:spPr>
      </p:pic>
      <p:pic>
        <p:nvPicPr>
          <p:cNvPr id="16" name="Picture 15" descr="A group of blueberries&#10;&#10;Description automatically generated with medium confidence">
            <a:extLst>
              <a:ext uri="{FF2B5EF4-FFF2-40B4-BE49-F238E27FC236}">
                <a16:creationId xmlns:a16="http://schemas.microsoft.com/office/drawing/2014/main" id="{03EA67C4-CA8D-9545-FDF7-69C864077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8568" y="5463384"/>
            <a:ext cx="1009467" cy="471841"/>
          </a:xfrm>
          <a:prstGeom prst="rect">
            <a:avLst/>
          </a:prstGeom>
        </p:spPr>
      </p:pic>
      <p:pic>
        <p:nvPicPr>
          <p:cNvPr id="18" name="Picture 17" descr="A group of apples&#10;&#10;Description automatically generated with low confidence">
            <a:extLst>
              <a:ext uri="{FF2B5EF4-FFF2-40B4-BE49-F238E27FC236}">
                <a16:creationId xmlns:a16="http://schemas.microsoft.com/office/drawing/2014/main" id="{20FACE1C-B3BB-080D-8585-199B32B17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474" y="5468036"/>
            <a:ext cx="678838" cy="566192"/>
          </a:xfrm>
          <a:prstGeom prst="rect">
            <a:avLst/>
          </a:prstGeom>
        </p:spPr>
      </p:pic>
      <p:pic>
        <p:nvPicPr>
          <p:cNvPr id="20" name="Picture 19" descr="A group of pears&#10;&#10;Description automatically generated with medium confidence">
            <a:extLst>
              <a:ext uri="{FF2B5EF4-FFF2-40B4-BE49-F238E27FC236}">
                <a16:creationId xmlns:a16="http://schemas.microsoft.com/office/drawing/2014/main" id="{DC88AAA8-5142-3300-6161-6C53159AF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566"/>
          <a:stretch/>
        </p:blipFill>
        <p:spPr>
          <a:xfrm>
            <a:off x="6026350" y="5257853"/>
            <a:ext cx="717111" cy="922761"/>
          </a:xfrm>
          <a:prstGeom prst="rect">
            <a:avLst/>
          </a:prstGeom>
        </p:spPr>
      </p:pic>
      <p:pic>
        <p:nvPicPr>
          <p:cNvPr id="22" name="Picture 21" descr="A head of broccoli&#10;&#10;Description automatically generated">
            <a:extLst>
              <a:ext uri="{FF2B5EF4-FFF2-40B4-BE49-F238E27FC236}">
                <a16:creationId xmlns:a16="http://schemas.microsoft.com/office/drawing/2014/main" id="{DCEA8DAD-7C99-91BD-315A-3E7214FDA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5509" y="5366937"/>
            <a:ext cx="691014" cy="664734"/>
          </a:xfrm>
          <a:prstGeom prst="rect">
            <a:avLst/>
          </a:prstGeom>
        </p:spPr>
      </p:pic>
      <p:pic>
        <p:nvPicPr>
          <p:cNvPr id="24" name="Picture 23" descr="A picture containing fruit, peach, sliced, fresh&#10;&#10;Description automatically generated">
            <a:extLst>
              <a:ext uri="{FF2B5EF4-FFF2-40B4-BE49-F238E27FC236}">
                <a16:creationId xmlns:a16="http://schemas.microsoft.com/office/drawing/2014/main" id="{537D0017-8F5D-70CF-3FAA-75B23EFE2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55" b="92749" l="6393" r="97717">
                        <a14:foregroundMark x1="27169" y1="9668" x2="36530" y2="6344"/>
                        <a14:foregroundMark x1="36530" y1="6344" x2="45205" y2="8157"/>
                        <a14:foregroundMark x1="45205" y1="8157" x2="47260" y2="9366"/>
                        <a14:foregroundMark x1="89498" y1="44109" x2="95662" y2="54079"/>
                        <a14:foregroundMark x1="95662" y1="54079" x2="96347" y2="67069"/>
                        <a14:foregroundMark x1="96347" y1="67069" x2="89498" y2="90332"/>
                        <a14:foregroundMark x1="89498" y1="90332" x2="71233" y2="93353"/>
                        <a14:foregroundMark x1="71233" y1="93353" x2="59361" y2="89426"/>
                        <a14:foregroundMark x1="89954" y1="51360" x2="95205" y2="60423"/>
                        <a14:foregroundMark x1="95205" y1="60423" x2="97717" y2="72205"/>
                        <a14:foregroundMark x1="97717" y1="72205" x2="94749" y2="77039"/>
                        <a14:foregroundMark x1="9132" y1="27190" x2="0" y2="47734"/>
                        <a14:foregroundMark x1="0" y1="47734" x2="5479" y2="56495"/>
                        <a14:foregroundMark x1="5479" y1="56495" x2="6393" y2="43807"/>
                        <a14:foregroundMark x1="6393" y1="43807" x2="11872" y2="3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4471" y="5408256"/>
            <a:ext cx="748744" cy="565832"/>
          </a:xfrm>
          <a:prstGeom prst="rect">
            <a:avLst/>
          </a:prstGeom>
        </p:spPr>
      </p:pic>
      <p:pic>
        <p:nvPicPr>
          <p:cNvPr id="26" name="Picture 25" descr="A picture containing melon, fruit, sweet melon, different&#10;&#10;Description automatically generated">
            <a:extLst>
              <a:ext uri="{FF2B5EF4-FFF2-40B4-BE49-F238E27FC236}">
                <a16:creationId xmlns:a16="http://schemas.microsoft.com/office/drawing/2014/main" id="{BEB91544-1B63-1182-C2EF-5F2D6C9568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7232" l="0" r="97255">
                        <a14:foregroundMark x1="17059" y1="11765" x2="37255" y2="2422"/>
                        <a14:foregroundMark x1="37255" y1="2422" x2="48039" y2="10727"/>
                        <a14:foregroundMark x1="48039" y1="10727" x2="47451" y2="8997"/>
                        <a14:foregroundMark x1="28039" y1="4498" x2="38039" y2="1038"/>
                        <a14:foregroundMark x1="38039" y1="1038" x2="41176" y2="6228"/>
                        <a14:foregroundMark x1="10196" y1="34256" x2="784" y2="43599"/>
                        <a14:foregroundMark x1="784" y1="43599" x2="980" y2="59170"/>
                        <a14:foregroundMark x1="980" y1="59170" x2="12549" y2="79585"/>
                        <a14:foregroundMark x1="12549" y1="79585" x2="13922" y2="80277"/>
                        <a14:foregroundMark x1="14314" y1="81661" x2="16863" y2="93772"/>
                        <a14:foregroundMark x1="16863" y1="93772" x2="23725" y2="99308"/>
                        <a14:foregroundMark x1="23725" y1="99308" x2="30980" y2="91349"/>
                        <a14:foregroundMark x1="30980" y1="91349" x2="34118" y2="81315"/>
                        <a14:foregroundMark x1="40980" y1="79239" x2="37451" y2="97578"/>
                        <a14:foregroundMark x1="37451" y1="97578" x2="17647" y2="97232"/>
                        <a14:foregroundMark x1="17647" y1="97232" x2="13529" y2="84775"/>
                        <a14:foregroundMark x1="13529" y1="84775" x2="15686" y2="80969"/>
                        <a14:foregroundMark x1="9608" y1="82699" x2="18824" y2="93426"/>
                        <a14:foregroundMark x1="86667" y1="30450" x2="98824" y2="45675"/>
                        <a14:foregroundMark x1="98824" y1="45675" x2="96863" y2="59862"/>
                        <a14:foregroundMark x1="96863" y1="59862" x2="92549" y2="71280"/>
                        <a14:foregroundMark x1="92549" y1="71280" x2="84706" y2="69204"/>
                        <a14:foregroundMark x1="84706" y1="69204" x2="84510" y2="66090"/>
                        <a14:foregroundMark x1="94510" y1="38754" x2="96078" y2="53979"/>
                        <a14:foregroundMark x1="96078" y1="53979" x2="92941" y2="66436"/>
                        <a14:foregroundMark x1="92941" y1="66436" x2="92353" y2="66782"/>
                        <a14:foregroundMark x1="94510" y1="41522" x2="97255" y2="54671"/>
                        <a14:foregroundMark x1="97255" y1="54671" x2="92549" y2="62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3677" y="5396967"/>
            <a:ext cx="1024823" cy="5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shape&#10;&#10;Description automatically generated">
            <a:extLst>
              <a:ext uri="{FF2B5EF4-FFF2-40B4-BE49-F238E27FC236}">
                <a16:creationId xmlns:a16="http://schemas.microsoft.com/office/drawing/2014/main" id="{50851DE7-215E-AECE-4553-1F6E2C5E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7"/>
          <a:stretch/>
        </p:blipFill>
        <p:spPr>
          <a:xfrm>
            <a:off x="5789040" y="2244530"/>
            <a:ext cx="6002467" cy="3930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7BA73-BD2E-1785-F6C8-84423A38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533174"/>
            <a:ext cx="10515600" cy="1274666"/>
          </a:xfrm>
        </p:spPr>
        <p:txBody>
          <a:bodyPr>
            <a:normAutofit/>
          </a:bodyPr>
          <a:lstStyle/>
          <a:p>
            <a:r>
              <a:rPr lang="en-US" sz="3600" dirty="0"/>
              <a:t>How Have Bees Been Doing Recently?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2AA2C6E-C90D-F30A-B3AD-449E1992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63" y="1959882"/>
            <a:ext cx="5763891" cy="40024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3988E-DC80-7BED-BDCD-E73C99A85D18}"/>
              </a:ext>
            </a:extLst>
          </p:cNvPr>
          <p:cNvSpPr/>
          <p:nvPr/>
        </p:nvSpPr>
        <p:spPr>
          <a:xfrm>
            <a:off x="2233227" y="2040209"/>
            <a:ext cx="2188029" cy="77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A0AB7-F2F5-E16A-29A6-07DFBB969011}"/>
              </a:ext>
            </a:extLst>
          </p:cNvPr>
          <p:cNvGrpSpPr/>
          <p:nvPr/>
        </p:nvGrpSpPr>
        <p:grpSpPr>
          <a:xfrm>
            <a:off x="3711568" y="2140366"/>
            <a:ext cx="2878550" cy="723625"/>
            <a:chOff x="3305413" y="1677875"/>
            <a:chExt cx="2802042" cy="723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0677B7-12B3-4812-D8BC-3ACE801D7250}"/>
                </a:ext>
              </a:extLst>
            </p:cNvPr>
            <p:cNvSpPr txBox="1"/>
            <p:nvPr/>
          </p:nvSpPr>
          <p:spPr>
            <a:xfrm>
              <a:off x="3334796" y="1785947"/>
              <a:ext cx="27726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2006</a:t>
              </a:r>
            </a:p>
            <a:p>
              <a:endParaRPr lang="en-US" sz="1600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626CB16-15B7-DF7D-1092-B2C5F07E2CAA}"/>
                </a:ext>
              </a:extLst>
            </p:cNvPr>
            <p:cNvSpPr/>
            <p:nvPr/>
          </p:nvSpPr>
          <p:spPr>
            <a:xfrm>
              <a:off x="3305413" y="1677875"/>
              <a:ext cx="685800" cy="598715"/>
            </a:xfrm>
            <a:prstGeom prst="hexagon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4732EA-B907-98BD-7DEA-535C9659D722}"/>
              </a:ext>
            </a:extLst>
          </p:cNvPr>
          <p:cNvSpPr txBox="1"/>
          <p:nvPr/>
        </p:nvSpPr>
        <p:spPr>
          <a:xfrm>
            <a:off x="2393048" y="1858737"/>
            <a:ext cx="14533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Colony Collapse Disorder (CCD) first characterized </a:t>
            </a:r>
          </a:p>
          <a:p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B020C-6BDF-F9C4-21AE-7316D6288FAE}"/>
              </a:ext>
            </a:extLst>
          </p:cNvPr>
          <p:cNvSpPr txBox="1"/>
          <p:nvPr/>
        </p:nvSpPr>
        <p:spPr>
          <a:xfrm>
            <a:off x="7953860" y="3341911"/>
            <a:ext cx="247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Stable populations in recent years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DEC3A-2451-B245-A82B-C13FE2861CCF}"/>
              </a:ext>
            </a:extLst>
          </p:cNvPr>
          <p:cNvSpPr txBox="1"/>
          <p:nvPr/>
        </p:nvSpPr>
        <p:spPr>
          <a:xfrm>
            <a:off x="696685" y="5791305"/>
            <a:ext cx="2329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 USDA Honey Production Surveys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4D416-E4E6-5406-F9C2-14B1A18EABF1}"/>
              </a:ext>
            </a:extLst>
          </p:cNvPr>
          <p:cNvSpPr txBox="1"/>
          <p:nvPr/>
        </p:nvSpPr>
        <p:spPr>
          <a:xfrm>
            <a:off x="696685" y="1122187"/>
            <a:ext cx="917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Thankfully, bee colony numbers are recovering from lowest record of 2.3 million in 2008</a:t>
            </a:r>
          </a:p>
        </p:txBody>
      </p:sp>
    </p:spTree>
    <p:extLst>
      <p:ext uri="{BB962C8B-B14F-4D97-AF65-F5344CB8AC3E}">
        <p14:creationId xmlns:p14="http://schemas.microsoft.com/office/powerpoint/2010/main" val="298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51BD-C3AF-D430-FE5B-3152BB5D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08" y="57106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Colony Loss Across the US Appears to Have a Cyclical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7D00-6F35-69CB-A560-AD2E6B61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726"/>
            <a:ext cx="10515600" cy="2619042"/>
          </a:xfrm>
        </p:spPr>
        <p:txBody>
          <a:bodyPr>
            <a:normAutofit/>
          </a:bodyPr>
          <a:lstStyle/>
          <a:p>
            <a:r>
              <a:rPr lang="en-US" sz="2000" dirty="0"/>
              <a:t>Greater number of colony losses observed in the colder months (Q4 &amp; Q1)</a:t>
            </a:r>
          </a:p>
          <a:p>
            <a:r>
              <a:rPr lang="en-US" sz="2000" dirty="0"/>
              <a:t>This makes sense as bees don’t migrate during the winter</a:t>
            </a:r>
          </a:p>
          <a:p>
            <a:r>
              <a:rPr lang="en-US" sz="2000" dirty="0"/>
              <a:t>Overcoming cold winter temperatures is crucial to colony survival and health </a:t>
            </a:r>
          </a:p>
          <a:p>
            <a:r>
              <a:rPr lang="en-US" sz="2000" dirty="0"/>
              <a:t>Colony loss is consistently lowest in the spring months (Q2) when nectar and pollen are most readily available 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FA04-B80C-CC61-97BA-97BF9B28D2F0}"/>
              </a:ext>
            </a:extLst>
          </p:cNvPr>
          <p:cNvGrpSpPr/>
          <p:nvPr/>
        </p:nvGrpSpPr>
        <p:grpSpPr>
          <a:xfrm rot="1633719">
            <a:off x="939147" y="5482188"/>
            <a:ext cx="607725" cy="633127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5BF1E5B-D696-F74B-9962-F71EA8A82CCE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38955AF-7D63-58B4-6372-862949FFCBB9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D32632D-7E26-323B-48AB-8C2A363871A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F2B43B-8982-34DD-A470-47EE16E344B6}"/>
              </a:ext>
            </a:extLst>
          </p:cNvPr>
          <p:cNvGrpSpPr/>
          <p:nvPr/>
        </p:nvGrpSpPr>
        <p:grpSpPr>
          <a:xfrm rot="1633719">
            <a:off x="10674998" y="5059363"/>
            <a:ext cx="1157099" cy="1247442"/>
            <a:chOff x="330200" y="495300"/>
            <a:chExt cx="1117600" cy="134312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DE18285-8D12-7A6D-BCBC-B954E716467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3F60FCA-A8A4-C000-7E77-78BC24E22C88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90721198-2B67-1951-1DC0-77A08940598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4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44008" y="452098"/>
            <a:ext cx="9658497" cy="5953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A7EF0-E796-8F3E-6967-8321FF8A1036}"/>
              </a:ext>
            </a:extLst>
          </p:cNvPr>
          <p:cNvSpPr txBox="1"/>
          <p:nvPr/>
        </p:nvSpPr>
        <p:spPr>
          <a:xfrm>
            <a:off x="4061637" y="0"/>
            <a:ext cx="424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Bees Dying In Every State? </a:t>
            </a:r>
          </a:p>
        </p:txBody>
      </p:sp>
    </p:spTree>
    <p:extLst>
      <p:ext uri="{BB962C8B-B14F-4D97-AF65-F5344CB8AC3E}">
        <p14:creationId xmlns:p14="http://schemas.microsoft.com/office/powerpoint/2010/main" val="1574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10521C-8E3E-9754-C2CA-16799F13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207" y="427155"/>
            <a:ext cx="9728200" cy="6003689"/>
          </a:xfrm>
        </p:spPr>
      </p:pic>
    </p:spTree>
    <p:extLst>
      <p:ext uri="{BB962C8B-B14F-4D97-AF65-F5344CB8AC3E}">
        <p14:creationId xmlns:p14="http://schemas.microsoft.com/office/powerpoint/2010/main" val="101642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</TotalTime>
  <Words>1185</Words>
  <Application>Microsoft Macintosh PowerPoint</Application>
  <PresentationFormat>Widescreen</PresentationFormat>
  <Paragraphs>196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Bee Colonies:  What’s the Recent Buzz?</vt:lpstr>
      <vt:lpstr>History of Honey Bee Losses </vt:lpstr>
      <vt:lpstr>A Mystery Plague: Colony Collapse Disorder (CCD) </vt:lpstr>
      <vt:lpstr>Save The Bees! </vt:lpstr>
      <vt:lpstr>How Have Bees Been Doing Recently?  </vt:lpstr>
      <vt:lpstr>Colony Loss Across the U.S. in Recent Years </vt:lpstr>
      <vt:lpstr>Colony Loss Across the US Appears to Have a Cyclical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States with the Highest Average Winter Percent Losses </vt:lpstr>
      <vt:lpstr>States with the Lowest Average Winter Percent Losses </vt:lpstr>
      <vt:lpstr>Colony Loss Across the U.S. in Recent Years </vt:lpstr>
      <vt:lpstr>How are Temperature and Colony Loss Correlated?</vt:lpstr>
      <vt:lpstr>Examining Bee Colony Stressors </vt:lpstr>
      <vt:lpstr>Bee Colony Stressors by State</vt:lpstr>
      <vt:lpstr>Varroa Mites and Percent Colony Loss </vt:lpstr>
      <vt:lpstr>Other Pests &amp; Parasites and Percent Colony Loss</vt:lpstr>
      <vt:lpstr>Diseases and Percent Colony Loss</vt:lpstr>
      <vt:lpstr>Pesticides and Percent Colony Loss</vt:lpstr>
      <vt:lpstr>Other Stressors and Percent Colony Loss</vt:lpstr>
      <vt:lpstr>Unknown Stressors and Percent Colony Loss</vt:lpstr>
      <vt:lpstr>Summary</vt:lpstr>
      <vt:lpstr>Next Steps… </vt:lpstr>
      <vt:lpstr>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 Help</dc:creator>
  <cp:lastModifiedBy>EMR Help</cp:lastModifiedBy>
  <cp:revision>509</cp:revision>
  <dcterms:created xsi:type="dcterms:W3CDTF">2022-05-09T04:31:19Z</dcterms:created>
  <dcterms:modified xsi:type="dcterms:W3CDTF">2022-05-10T16:17:07Z</dcterms:modified>
</cp:coreProperties>
</file>